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1"/>
  </p:notesMasterIdLst>
  <p:sldIdLst>
    <p:sldId id="256" r:id="rId5"/>
    <p:sldId id="328" r:id="rId6"/>
    <p:sldId id="292" r:id="rId7"/>
    <p:sldId id="329" r:id="rId8"/>
    <p:sldId id="260" r:id="rId9"/>
    <p:sldId id="330" r:id="rId10"/>
    <p:sldId id="332" r:id="rId11"/>
    <p:sldId id="331" r:id="rId12"/>
    <p:sldId id="333" r:id="rId13"/>
    <p:sldId id="334" r:id="rId14"/>
    <p:sldId id="335" r:id="rId15"/>
    <p:sldId id="336" r:id="rId16"/>
    <p:sldId id="338" r:id="rId17"/>
    <p:sldId id="339" r:id="rId18"/>
    <p:sldId id="294" r:id="rId19"/>
    <p:sldId id="303" r:id="rId20"/>
    <p:sldId id="306" r:id="rId21"/>
    <p:sldId id="305" r:id="rId22"/>
    <p:sldId id="307" r:id="rId23"/>
    <p:sldId id="308" r:id="rId24"/>
    <p:sldId id="321" r:id="rId25"/>
    <p:sldId id="323" r:id="rId26"/>
    <p:sldId id="324" r:id="rId27"/>
    <p:sldId id="325" r:id="rId28"/>
    <p:sldId id="326" r:id="rId29"/>
    <p:sldId id="327" r:id="rId3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04" autoAdjust="0"/>
    <p:restoredTop sz="86589" autoAdjust="0"/>
  </p:normalViewPr>
  <p:slideViewPr>
    <p:cSldViewPr>
      <p:cViewPr varScale="1">
        <p:scale>
          <a:sx n="58" d="100"/>
          <a:sy n="58" d="100"/>
        </p:scale>
        <p:origin x="1590" y="45"/>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29T05:36:36.979" idx="1">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0C0B128B-1C6E-48B1-A327-5EF2BF65FBD4}" type="datetimeFigureOut">
              <a:rPr lang="en-US" smtClean="0"/>
              <a:t>4/6/2020</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90B696C-F596-452E-8D77-238CA860BC5D}" type="slidenum">
              <a:rPr lang="en-US" smtClean="0"/>
              <a:t>‹#›</a:t>
            </a:fld>
            <a:endParaRPr lang="en-US"/>
          </a:p>
        </p:txBody>
      </p:sp>
    </p:spTree>
    <p:extLst>
      <p:ext uri="{BB962C8B-B14F-4D97-AF65-F5344CB8AC3E}">
        <p14:creationId xmlns:p14="http://schemas.microsoft.com/office/powerpoint/2010/main" val="25181119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1</a:t>
            </a:fld>
            <a:endParaRPr lang="en-US"/>
          </a:p>
        </p:txBody>
      </p:sp>
    </p:spTree>
    <p:extLst>
      <p:ext uri="{BB962C8B-B14F-4D97-AF65-F5344CB8AC3E}">
        <p14:creationId xmlns:p14="http://schemas.microsoft.com/office/powerpoint/2010/main" val="383665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10</a:t>
            </a:fld>
            <a:endParaRPr lang="en-US"/>
          </a:p>
        </p:txBody>
      </p:sp>
    </p:spTree>
    <p:extLst>
      <p:ext uri="{BB962C8B-B14F-4D97-AF65-F5344CB8AC3E}">
        <p14:creationId xmlns:p14="http://schemas.microsoft.com/office/powerpoint/2010/main" val="4133437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11</a:t>
            </a:fld>
            <a:endParaRPr lang="en-US"/>
          </a:p>
        </p:txBody>
      </p:sp>
    </p:spTree>
    <p:extLst>
      <p:ext uri="{BB962C8B-B14F-4D97-AF65-F5344CB8AC3E}">
        <p14:creationId xmlns:p14="http://schemas.microsoft.com/office/powerpoint/2010/main" val="3154424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12</a:t>
            </a:fld>
            <a:endParaRPr lang="en-US"/>
          </a:p>
        </p:txBody>
      </p:sp>
    </p:spTree>
    <p:extLst>
      <p:ext uri="{BB962C8B-B14F-4D97-AF65-F5344CB8AC3E}">
        <p14:creationId xmlns:p14="http://schemas.microsoft.com/office/powerpoint/2010/main" val="3510673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GB" dirty="0"/>
          </a:p>
        </p:txBody>
      </p:sp>
      <p:sp>
        <p:nvSpPr>
          <p:cNvPr id="4" name="Slide Number Placeholder 3"/>
          <p:cNvSpPr>
            <a:spLocks noGrp="1"/>
          </p:cNvSpPr>
          <p:nvPr>
            <p:ph type="sldNum" sz="quarter" idx="10"/>
          </p:nvPr>
        </p:nvSpPr>
        <p:spPr/>
        <p:txBody>
          <a:bodyPr/>
          <a:lstStyle/>
          <a:p>
            <a:fld id="{190B696C-F596-452E-8D77-238CA860BC5D}" type="slidenum">
              <a:rPr lang="en-US" smtClean="0"/>
              <a:t>13</a:t>
            </a:fld>
            <a:endParaRPr lang="en-US"/>
          </a:p>
        </p:txBody>
      </p:sp>
    </p:spTree>
    <p:extLst>
      <p:ext uri="{BB962C8B-B14F-4D97-AF65-F5344CB8AC3E}">
        <p14:creationId xmlns:p14="http://schemas.microsoft.com/office/powerpoint/2010/main" val="2691292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14</a:t>
            </a:fld>
            <a:endParaRPr lang="en-US"/>
          </a:p>
        </p:txBody>
      </p:sp>
    </p:spTree>
    <p:extLst>
      <p:ext uri="{BB962C8B-B14F-4D97-AF65-F5344CB8AC3E}">
        <p14:creationId xmlns:p14="http://schemas.microsoft.com/office/powerpoint/2010/main" val="2918251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solidFill>
                <a:srgbClr val="FF0000"/>
              </a:solidFill>
            </a:endParaRPr>
          </a:p>
        </p:txBody>
      </p:sp>
      <p:sp>
        <p:nvSpPr>
          <p:cNvPr id="4" name="Slide Number Placeholder 3"/>
          <p:cNvSpPr>
            <a:spLocks noGrp="1"/>
          </p:cNvSpPr>
          <p:nvPr>
            <p:ph type="sldNum" sz="quarter" idx="10"/>
          </p:nvPr>
        </p:nvSpPr>
        <p:spPr/>
        <p:txBody>
          <a:bodyPr/>
          <a:lstStyle/>
          <a:p>
            <a:fld id="{190B696C-F596-452E-8D77-238CA860BC5D}" type="slidenum">
              <a:rPr lang="en-US" smtClean="0"/>
              <a:t>15</a:t>
            </a:fld>
            <a:endParaRPr lang="en-US"/>
          </a:p>
        </p:txBody>
      </p:sp>
    </p:spTree>
    <p:extLst>
      <p:ext uri="{BB962C8B-B14F-4D97-AF65-F5344CB8AC3E}">
        <p14:creationId xmlns:p14="http://schemas.microsoft.com/office/powerpoint/2010/main" val="1246133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16</a:t>
            </a:fld>
            <a:endParaRPr lang="en-US"/>
          </a:p>
        </p:txBody>
      </p:sp>
    </p:spTree>
    <p:extLst>
      <p:ext uri="{BB962C8B-B14F-4D97-AF65-F5344CB8AC3E}">
        <p14:creationId xmlns:p14="http://schemas.microsoft.com/office/powerpoint/2010/main" val="516979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17</a:t>
            </a:fld>
            <a:endParaRPr lang="en-US"/>
          </a:p>
        </p:txBody>
      </p:sp>
    </p:spTree>
    <p:extLst>
      <p:ext uri="{BB962C8B-B14F-4D97-AF65-F5344CB8AC3E}">
        <p14:creationId xmlns:p14="http://schemas.microsoft.com/office/powerpoint/2010/main" val="1490516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18</a:t>
            </a:fld>
            <a:endParaRPr lang="en-US"/>
          </a:p>
        </p:txBody>
      </p:sp>
    </p:spTree>
    <p:extLst>
      <p:ext uri="{BB962C8B-B14F-4D97-AF65-F5344CB8AC3E}">
        <p14:creationId xmlns:p14="http://schemas.microsoft.com/office/powerpoint/2010/main" val="518635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19</a:t>
            </a:fld>
            <a:endParaRPr lang="en-US"/>
          </a:p>
        </p:txBody>
      </p:sp>
    </p:spTree>
    <p:extLst>
      <p:ext uri="{BB962C8B-B14F-4D97-AF65-F5344CB8AC3E}">
        <p14:creationId xmlns:p14="http://schemas.microsoft.com/office/powerpoint/2010/main" val="3115489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0B696C-F596-452E-8D77-238CA860BC5D}" type="slidenum">
              <a:rPr lang="en-US" smtClean="0"/>
              <a:t>2</a:t>
            </a:fld>
            <a:endParaRPr lang="en-US"/>
          </a:p>
        </p:txBody>
      </p:sp>
    </p:spTree>
    <p:extLst>
      <p:ext uri="{BB962C8B-B14F-4D97-AF65-F5344CB8AC3E}">
        <p14:creationId xmlns:p14="http://schemas.microsoft.com/office/powerpoint/2010/main" val="2851625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20</a:t>
            </a:fld>
            <a:endParaRPr lang="en-US"/>
          </a:p>
        </p:txBody>
      </p:sp>
    </p:spTree>
    <p:extLst>
      <p:ext uri="{BB962C8B-B14F-4D97-AF65-F5344CB8AC3E}">
        <p14:creationId xmlns:p14="http://schemas.microsoft.com/office/powerpoint/2010/main" val="1362680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sz="1200" b="0" i="0" kern="1200" dirty="0">
                <a:solidFill>
                  <a:schemeClr val="tx1"/>
                </a:solidFill>
                <a:effectLst/>
                <a:latin typeface="+mn-lt"/>
                <a:ea typeface="+mn-ea"/>
                <a:cs typeface="+mn-cs"/>
              </a:rPr>
              <a:t>Addiction has been most succinctly described as the state with an inability to control actions that are pleasurable, but are likely to be detrimental in the long term. (</a:t>
            </a:r>
            <a:r>
              <a:rPr lang="en-GB" sz="1200" b="0" i="0" kern="1200" dirty="0" err="1">
                <a:solidFill>
                  <a:schemeClr val="tx1"/>
                </a:solidFill>
                <a:effectLst/>
                <a:latin typeface="+mn-lt"/>
                <a:ea typeface="+mn-ea"/>
                <a:cs typeface="+mn-cs"/>
              </a:rPr>
              <a:t>mathuru</a:t>
            </a:r>
            <a:r>
              <a:rPr lang="en-GB" sz="1200" b="0" i="0" kern="1200" dirty="0">
                <a:solidFill>
                  <a:schemeClr val="tx1"/>
                </a:solidFill>
                <a:effectLst/>
                <a:latin typeface="+mn-lt"/>
                <a:ea typeface="+mn-ea"/>
                <a:cs typeface="+mn-cs"/>
              </a:rPr>
              <a:t>, 2018, a little rein on addiction)</a:t>
            </a:r>
          </a:p>
          <a:p>
            <a:pPr eaLnBrk="1" hangingPunct="1"/>
            <a:r>
              <a:rPr lang="en-GB" sz="1200" b="0" i="0" kern="1200" dirty="0">
                <a:solidFill>
                  <a:schemeClr val="tx1"/>
                </a:solidFill>
                <a:effectLst/>
                <a:latin typeface="+mn-lt"/>
                <a:ea typeface="+mn-ea"/>
                <a:cs typeface="+mn-cs"/>
              </a:rPr>
              <a:t>There had been studies where the role of the other subunits of this receptor (b4,  a5) were studied, but not the a3.</a:t>
            </a:r>
          </a:p>
          <a:p>
            <a:pPr eaLnBrk="1" hangingPunct="1"/>
            <a:r>
              <a:rPr lang="en-GB" sz="1200" b="0" i="0" kern="1200" dirty="0">
                <a:solidFill>
                  <a:schemeClr val="tx1"/>
                </a:solidFill>
                <a:effectLst/>
                <a:latin typeface="+mn-lt"/>
                <a:ea typeface="+mn-ea"/>
                <a:cs typeface="+mn-cs"/>
              </a:rPr>
              <a:t>top the list of preventable cause of cancer, premature death and economic loss around the world (ibid)</a:t>
            </a:r>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3</a:t>
            </a:fld>
            <a:endParaRPr lang="en-US"/>
          </a:p>
        </p:txBody>
      </p:sp>
    </p:spTree>
    <p:extLst>
      <p:ext uri="{BB962C8B-B14F-4D97-AF65-F5344CB8AC3E}">
        <p14:creationId xmlns:p14="http://schemas.microsoft.com/office/powerpoint/2010/main" val="2605065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4</a:t>
            </a:fld>
            <a:endParaRPr lang="en-US"/>
          </a:p>
        </p:txBody>
      </p:sp>
    </p:spTree>
    <p:extLst>
      <p:ext uri="{BB962C8B-B14F-4D97-AF65-F5344CB8AC3E}">
        <p14:creationId xmlns:p14="http://schemas.microsoft.com/office/powerpoint/2010/main" val="2598547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5</a:t>
            </a:fld>
            <a:endParaRPr lang="en-US"/>
          </a:p>
        </p:txBody>
      </p:sp>
    </p:spTree>
    <p:extLst>
      <p:ext uri="{BB962C8B-B14F-4D97-AF65-F5344CB8AC3E}">
        <p14:creationId xmlns:p14="http://schemas.microsoft.com/office/powerpoint/2010/main" val="2605065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6</a:t>
            </a:fld>
            <a:endParaRPr lang="en-US"/>
          </a:p>
        </p:txBody>
      </p:sp>
    </p:spTree>
    <p:extLst>
      <p:ext uri="{BB962C8B-B14F-4D97-AF65-F5344CB8AC3E}">
        <p14:creationId xmlns:p14="http://schemas.microsoft.com/office/powerpoint/2010/main" val="1692958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7</a:t>
            </a:fld>
            <a:endParaRPr lang="en-US"/>
          </a:p>
        </p:txBody>
      </p:sp>
    </p:spTree>
    <p:extLst>
      <p:ext uri="{BB962C8B-B14F-4D97-AF65-F5344CB8AC3E}">
        <p14:creationId xmlns:p14="http://schemas.microsoft.com/office/powerpoint/2010/main" val="2864032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8</a:t>
            </a:fld>
            <a:endParaRPr lang="en-US"/>
          </a:p>
        </p:txBody>
      </p:sp>
    </p:spTree>
    <p:extLst>
      <p:ext uri="{BB962C8B-B14F-4D97-AF65-F5344CB8AC3E}">
        <p14:creationId xmlns:p14="http://schemas.microsoft.com/office/powerpoint/2010/main" val="329194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dirty="0"/>
          </a:p>
        </p:txBody>
      </p:sp>
      <p:sp>
        <p:nvSpPr>
          <p:cNvPr id="4" name="Slide Number Placeholder 3"/>
          <p:cNvSpPr>
            <a:spLocks noGrp="1"/>
          </p:cNvSpPr>
          <p:nvPr>
            <p:ph type="sldNum" sz="quarter" idx="10"/>
          </p:nvPr>
        </p:nvSpPr>
        <p:spPr/>
        <p:txBody>
          <a:bodyPr/>
          <a:lstStyle/>
          <a:p>
            <a:fld id="{190B696C-F596-452E-8D77-238CA860BC5D}" type="slidenum">
              <a:rPr lang="en-US" smtClean="0"/>
              <a:t>9</a:t>
            </a:fld>
            <a:endParaRPr lang="en-US"/>
          </a:p>
        </p:txBody>
      </p:sp>
    </p:spTree>
    <p:extLst>
      <p:ext uri="{BB962C8B-B14F-4D97-AF65-F5344CB8AC3E}">
        <p14:creationId xmlns:p14="http://schemas.microsoft.com/office/powerpoint/2010/main" val="3167010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26BAB4-632C-4832-B31D-8354C30D4A4B}" type="datetime1">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550F95E-CD2D-46BA-AC8B-DDD9157CEB10}" type="datetime1">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0D7E3D-6DDB-40D0-8F4C-D057CDD81DD2}" type="datetime1">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459D917-20D6-4380-AD8D-E7B288AD01A5}" type="datetime1">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C425C2-CE52-4C7B-BCC0-7BC771F118B4}" type="datetime1">
              <a:rPr lang="en-US" smtClean="0"/>
              <a:t>4/6/2020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4458D3-B8F6-489E-B522-CB7B6276E530}" type="datetime1">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E12070-ED6A-45F8-99FB-25019D9E6DC4}" type="datetime1">
              <a:rPr lang="en-US" smtClean="0"/>
              <a:t>4/6/2020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ADA1B5-595B-4453-88EE-A610BDE41415}" type="datetime1">
              <a:rPr lang="en-US" smtClean="0"/>
              <a:t>4/6/2020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B68365-DA76-418B-B946-0C8FB849B5F4}" type="datetime1">
              <a:rPr lang="en-US" smtClean="0"/>
              <a:t>4/6/2020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855E17-3E31-4B2E-85B1-D8F0E3D58E76}" type="datetime1">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1FCB942-B247-471B-96B8-E4647B80D99C}" type="datetime1">
              <a:rPr lang="en-US" smtClean="0"/>
              <a:t>4/6/2020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B21F7E-2BC9-48C3-8EE8-0965DDE96F53}"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B3585-B0E8-4E0D-A013-E6B6F2EE8C94}" type="datetime1">
              <a:rPr lang="en-US" smtClean="0"/>
              <a:t>4/6/2020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B21F7E-2BC9-48C3-8EE8-0965DDE96F5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emf"/><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comments" Target="../comments/comment1.xml"/><Relationship Id="rId5" Type="http://schemas.openxmlformats.org/officeDocument/2006/relationships/image" Target="../media/image29.pn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zebrafishart.blogspot.com/" TargetMode="External"/><Relationship Id="rId3" Type="http://schemas.openxmlformats.org/officeDocument/2006/relationships/image" Target="../media/image6.emf"/><Relationship Id="rId7" Type="http://schemas.openxmlformats.org/officeDocument/2006/relationships/hyperlink" Target="https://doi.org/10.1016/j.neuropharm.2008.06.054"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doi.org/10.1016/j.pharmthera.2018.03.003" TargetMode="External"/><Relationship Id="rId11" Type="http://schemas.openxmlformats.org/officeDocument/2006/relationships/hyperlink" Target="https://images.app.goo.gl/niGFTyHMhgTVKj257" TargetMode="External"/><Relationship Id="rId5" Type="http://schemas.openxmlformats.org/officeDocument/2006/relationships/hyperlink" Target="https://doi.org/10.1037/a0036268" TargetMode="External"/><Relationship Id="rId10" Type="http://schemas.openxmlformats.org/officeDocument/2006/relationships/hyperlink" Target="https://images.app.goo.gl/i4QXAu3iF7qmMMhj9" TargetMode="External"/><Relationship Id="rId4" Type="http://schemas.openxmlformats.org/officeDocument/2006/relationships/hyperlink" Target="https://doi.org/10.1016/j.biopsych.2017.11.035" TargetMode="External"/><Relationship Id="rId9" Type="http://schemas.openxmlformats.org/officeDocument/2006/relationships/hyperlink" Target="https://www.shutterstock.com/image-vector/circadian-rhythms-controlled-by-clocks-biological-130161057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em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381000" y="1752600"/>
            <a:ext cx="8229600"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5" name="TextBox 4"/>
          <p:cNvSpPr txBox="1"/>
          <p:nvPr/>
        </p:nvSpPr>
        <p:spPr>
          <a:xfrm>
            <a:off x="342900" y="1905000"/>
            <a:ext cx="8305800" cy="1754326"/>
          </a:xfrm>
          <a:prstGeom prst="rect">
            <a:avLst/>
          </a:prstGeom>
          <a:noFill/>
        </p:spPr>
        <p:txBody>
          <a:bodyPr wrap="square" rtlCol="0">
            <a:spAutoFit/>
          </a:bodyPr>
          <a:lstStyle/>
          <a:p>
            <a:r>
              <a:rPr lang="en-US" sz="3600" b="1" dirty="0">
                <a:solidFill>
                  <a:schemeClr val="tx2">
                    <a:lumMod val="75000"/>
                  </a:schemeClr>
                </a:solidFill>
                <a:cs typeface="Verdana"/>
              </a:rPr>
              <a:t>Small Fish, Big Findings:</a:t>
            </a:r>
          </a:p>
          <a:p>
            <a:r>
              <a:rPr lang="en-US" sz="3600" b="1" dirty="0">
                <a:solidFill>
                  <a:schemeClr val="tx2">
                    <a:lumMod val="75000"/>
                  </a:schemeClr>
                </a:solidFill>
                <a:cs typeface="Verdana"/>
              </a:rPr>
              <a:t>Using Zebrafish and Genomic Tools to Investigate Nicotine Addiction</a:t>
            </a:r>
          </a:p>
        </p:txBody>
      </p:sp>
      <p:pic>
        <p:nvPicPr>
          <p:cNvPr id="2" name="Picture 1" descr="YaleNUS_workmark_straigh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66800"/>
            <a:ext cx="4648200" cy="546100"/>
          </a:xfrm>
          <a:prstGeom prst="rect">
            <a:avLst/>
          </a:prstGeom>
        </p:spPr>
      </p:pic>
      <p:sp>
        <p:nvSpPr>
          <p:cNvPr id="8" name="Rectangle 7"/>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91548" y="4373940"/>
            <a:ext cx="8305800" cy="1846659"/>
          </a:xfrm>
          <a:prstGeom prst="rect">
            <a:avLst/>
          </a:prstGeom>
          <a:noFill/>
        </p:spPr>
        <p:txBody>
          <a:bodyPr wrap="square" rtlCol="0">
            <a:spAutoFit/>
          </a:bodyPr>
          <a:lstStyle/>
          <a:p>
            <a:r>
              <a:rPr lang="en-US" sz="2400" b="1" dirty="0">
                <a:solidFill>
                  <a:schemeClr val="tx2">
                    <a:lumMod val="75000"/>
                  </a:schemeClr>
                </a:solidFill>
                <a:cs typeface="Verdana"/>
              </a:rPr>
              <a:t>Daniela Moura</a:t>
            </a:r>
          </a:p>
          <a:p>
            <a:r>
              <a:rPr lang="en-US" sz="2400" b="1" dirty="0">
                <a:solidFill>
                  <a:schemeClr val="tx2">
                    <a:lumMod val="75000"/>
                  </a:schemeClr>
                </a:solidFill>
                <a:cs typeface="Verdana"/>
              </a:rPr>
              <a:t>Class of 2022</a:t>
            </a:r>
          </a:p>
          <a:p>
            <a:endParaRPr lang="en-US" sz="2400" b="1" dirty="0">
              <a:solidFill>
                <a:schemeClr val="tx2">
                  <a:lumMod val="75000"/>
                </a:schemeClr>
              </a:solidFill>
              <a:cs typeface="Verdana"/>
            </a:endParaRPr>
          </a:p>
          <a:p>
            <a:r>
              <a:rPr lang="en-US" sz="2400" b="1" dirty="0">
                <a:solidFill>
                  <a:schemeClr val="tx2">
                    <a:lumMod val="75000"/>
                  </a:schemeClr>
                </a:solidFill>
                <a:cs typeface="Verdana"/>
              </a:rPr>
              <a:t>Supervisor: Prof Ajay </a:t>
            </a:r>
            <a:r>
              <a:rPr lang="en-US" sz="2400" b="1" dirty="0" err="1">
                <a:solidFill>
                  <a:schemeClr val="tx2">
                    <a:lumMod val="75000"/>
                  </a:schemeClr>
                </a:solidFill>
                <a:cs typeface="Verdana"/>
              </a:rPr>
              <a:t>Mathuru</a:t>
            </a:r>
            <a:endParaRPr lang="en-US" sz="2400" b="1" dirty="0">
              <a:solidFill>
                <a:schemeClr val="tx2">
                  <a:lumMod val="75000"/>
                </a:schemeClr>
              </a:solidFill>
              <a:cs typeface="Verdana"/>
            </a:endParaRPr>
          </a:p>
          <a:p>
            <a:endParaRPr lang="en-US" b="1" dirty="0">
              <a:solidFill>
                <a:schemeClr val="tx2">
                  <a:lumMod val="75000"/>
                </a:schemeClr>
              </a:solidFill>
              <a:cs typeface="Verdana"/>
            </a:endParaRPr>
          </a:p>
        </p:txBody>
      </p:sp>
      <p:sp>
        <p:nvSpPr>
          <p:cNvPr id="3" name="Slide Number Placeholder 2">
            <a:extLst>
              <a:ext uri="{FF2B5EF4-FFF2-40B4-BE49-F238E27FC236}">
                <a16:creationId xmlns:a16="http://schemas.microsoft.com/office/drawing/2014/main" id="{DCDDFBA0-2FF3-4065-894D-09644F34CBCF}"/>
              </a:ext>
            </a:extLst>
          </p:cNvPr>
          <p:cNvSpPr>
            <a:spLocks noGrp="1"/>
          </p:cNvSpPr>
          <p:nvPr>
            <p:ph type="sldNum" sz="quarter" idx="12"/>
          </p:nvPr>
        </p:nvSpPr>
        <p:spPr/>
        <p:txBody>
          <a:bodyPr/>
          <a:lstStyle/>
          <a:p>
            <a:fld id="{29B21F7E-2BC9-48C3-8EE8-0965DDE96F53}" type="slidenum">
              <a:rPr lang="en-US" smtClean="0"/>
              <a:pPr/>
              <a:t>1</a:t>
            </a:fld>
            <a:endParaRPr lang="en-US"/>
          </a:p>
        </p:txBody>
      </p:sp>
      <p:pic>
        <p:nvPicPr>
          <p:cNvPr id="7170" name="Picture 2" descr="Image result for imcb">
            <a:extLst>
              <a:ext uri="{FF2B5EF4-FFF2-40B4-BE49-F238E27FC236}">
                <a16:creationId xmlns:a16="http://schemas.microsoft.com/office/drawing/2014/main" id="{B73B4BDB-1989-4204-B46F-82707532AE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4470"/>
          <a:stretch/>
        </p:blipFill>
        <p:spPr bwMode="auto">
          <a:xfrm>
            <a:off x="5486400" y="347678"/>
            <a:ext cx="2943225" cy="1380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10</a:t>
            </a:fld>
            <a:endParaRPr lang="en-US"/>
          </a:p>
        </p:txBody>
      </p:sp>
      <p:pic>
        <p:nvPicPr>
          <p:cNvPr id="9" name="Content Placeholder 4">
            <a:extLst>
              <a:ext uri="{FF2B5EF4-FFF2-40B4-BE49-F238E27FC236}">
                <a16:creationId xmlns:a16="http://schemas.microsoft.com/office/drawing/2014/main" id="{46133E4E-B428-4240-929C-BFA9326F64D5}"/>
              </a:ext>
            </a:extLst>
          </p:cNvPr>
          <p:cNvPicPr>
            <a:picLocks noChangeAspect="1"/>
          </p:cNvPicPr>
          <p:nvPr/>
        </p:nvPicPr>
        <p:blipFill rotWithShape="1">
          <a:blip r:embed="rId4"/>
          <a:srcRect l="21873" r="22081"/>
          <a:stretch/>
        </p:blipFill>
        <p:spPr>
          <a:xfrm>
            <a:off x="1371600" y="32255"/>
            <a:ext cx="6305154" cy="5927220"/>
          </a:xfrm>
          <a:prstGeom prst="rect">
            <a:avLst/>
          </a:prstGeom>
        </p:spPr>
      </p:pic>
    </p:spTree>
    <p:extLst>
      <p:ext uri="{BB962C8B-B14F-4D97-AF65-F5344CB8AC3E}">
        <p14:creationId xmlns:p14="http://schemas.microsoft.com/office/powerpoint/2010/main" val="82149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11</a:t>
            </a:fld>
            <a:endParaRPr lang="en-US"/>
          </a:p>
        </p:txBody>
      </p:sp>
      <p:pic>
        <p:nvPicPr>
          <p:cNvPr id="6" name="Content Placeholder 5">
            <a:extLst>
              <a:ext uri="{FF2B5EF4-FFF2-40B4-BE49-F238E27FC236}">
                <a16:creationId xmlns:a16="http://schemas.microsoft.com/office/drawing/2014/main" id="{12D4FD50-73C0-41C0-82E0-3D0A65F4499C}"/>
              </a:ext>
            </a:extLst>
          </p:cNvPr>
          <p:cNvPicPr>
            <a:picLocks noChangeAspect="1"/>
          </p:cNvPicPr>
          <p:nvPr/>
        </p:nvPicPr>
        <p:blipFill rotWithShape="1">
          <a:blip r:embed="rId4"/>
          <a:srcRect l="31059" t="28622" r="16854" b="20870"/>
          <a:stretch/>
        </p:blipFill>
        <p:spPr>
          <a:xfrm>
            <a:off x="0" y="685800"/>
            <a:ext cx="9220196" cy="5029200"/>
          </a:xfrm>
          <a:prstGeom prst="rect">
            <a:avLst/>
          </a:prstGeom>
        </p:spPr>
      </p:pic>
      <p:sp>
        <p:nvSpPr>
          <p:cNvPr id="4" name="Rectangle 3">
            <a:extLst>
              <a:ext uri="{FF2B5EF4-FFF2-40B4-BE49-F238E27FC236}">
                <a16:creationId xmlns:a16="http://schemas.microsoft.com/office/drawing/2014/main" id="{093AD2D9-7C4F-4FE3-A447-2D981357D37F}"/>
              </a:ext>
            </a:extLst>
          </p:cNvPr>
          <p:cNvSpPr/>
          <p:nvPr/>
        </p:nvSpPr>
        <p:spPr>
          <a:xfrm>
            <a:off x="6324600" y="4191000"/>
            <a:ext cx="22860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401072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12</a:t>
            </a:fld>
            <a:endParaRPr lang="en-US"/>
          </a:p>
        </p:txBody>
      </p:sp>
      <p:pic>
        <p:nvPicPr>
          <p:cNvPr id="8" name="Content Placeholder 6">
            <a:extLst>
              <a:ext uri="{FF2B5EF4-FFF2-40B4-BE49-F238E27FC236}">
                <a16:creationId xmlns:a16="http://schemas.microsoft.com/office/drawing/2014/main" id="{F4992FEA-1715-470E-9BBB-F1822837843A}"/>
              </a:ext>
            </a:extLst>
          </p:cNvPr>
          <p:cNvPicPr>
            <a:picLocks noChangeAspect="1"/>
          </p:cNvPicPr>
          <p:nvPr/>
        </p:nvPicPr>
        <p:blipFill rotWithShape="1">
          <a:blip r:embed="rId4"/>
          <a:srcRect l="19695" t="23582" r="20641" b="14251"/>
          <a:stretch/>
        </p:blipFill>
        <p:spPr>
          <a:xfrm>
            <a:off x="-43484" y="685799"/>
            <a:ext cx="9230967" cy="5410201"/>
          </a:xfrm>
          <a:prstGeom prst="rect">
            <a:avLst/>
          </a:prstGeom>
        </p:spPr>
      </p:pic>
    </p:spTree>
    <p:extLst>
      <p:ext uri="{BB962C8B-B14F-4D97-AF65-F5344CB8AC3E}">
        <p14:creationId xmlns:p14="http://schemas.microsoft.com/office/powerpoint/2010/main" val="1449259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13</a:t>
            </a:fld>
            <a:endParaRPr lang="en-US"/>
          </a:p>
        </p:txBody>
      </p:sp>
      <p:pic>
        <p:nvPicPr>
          <p:cNvPr id="6" name="Picture 5">
            <a:extLst>
              <a:ext uri="{FF2B5EF4-FFF2-40B4-BE49-F238E27FC236}">
                <a16:creationId xmlns:a16="http://schemas.microsoft.com/office/drawing/2014/main" id="{EC766545-8522-45E4-9E90-8D41A2C00CE2}"/>
              </a:ext>
            </a:extLst>
          </p:cNvPr>
          <p:cNvPicPr>
            <a:picLocks noChangeAspect="1"/>
          </p:cNvPicPr>
          <p:nvPr/>
        </p:nvPicPr>
        <p:blipFill rotWithShape="1">
          <a:blip r:embed="rId4"/>
          <a:srcRect t="21852" r="47500" b="7037"/>
          <a:stretch/>
        </p:blipFill>
        <p:spPr>
          <a:xfrm>
            <a:off x="569725" y="0"/>
            <a:ext cx="8000998" cy="6096000"/>
          </a:xfrm>
          <a:prstGeom prst="rect">
            <a:avLst/>
          </a:prstGeom>
        </p:spPr>
      </p:pic>
      <p:sp>
        <p:nvSpPr>
          <p:cNvPr id="9" name="Oval 8">
            <a:extLst>
              <a:ext uri="{FF2B5EF4-FFF2-40B4-BE49-F238E27FC236}">
                <a16:creationId xmlns:a16="http://schemas.microsoft.com/office/drawing/2014/main" id="{AE296F94-4E8F-4228-8839-596AD806AF0C}"/>
              </a:ext>
            </a:extLst>
          </p:cNvPr>
          <p:cNvSpPr/>
          <p:nvPr/>
        </p:nvSpPr>
        <p:spPr>
          <a:xfrm>
            <a:off x="1600200" y="838200"/>
            <a:ext cx="552638" cy="281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1242BD3-3DDF-41A1-958B-6B22C2C5C9BD}"/>
              </a:ext>
            </a:extLst>
          </p:cNvPr>
          <p:cNvSpPr/>
          <p:nvPr/>
        </p:nvSpPr>
        <p:spPr>
          <a:xfrm>
            <a:off x="1551730" y="2653733"/>
            <a:ext cx="552638" cy="281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CC98C860-C65A-4720-B150-D65EFE7B7D22}"/>
              </a:ext>
            </a:extLst>
          </p:cNvPr>
          <p:cNvSpPr/>
          <p:nvPr/>
        </p:nvSpPr>
        <p:spPr>
          <a:xfrm>
            <a:off x="1531852" y="4910533"/>
            <a:ext cx="552638" cy="281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3A1731C-A1CA-449A-B94A-781C6878BEDB}"/>
              </a:ext>
            </a:extLst>
          </p:cNvPr>
          <p:cNvSpPr/>
          <p:nvPr/>
        </p:nvSpPr>
        <p:spPr>
          <a:xfrm>
            <a:off x="1531852" y="5341143"/>
            <a:ext cx="552638" cy="281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7B996D5E-D419-49EF-A326-722E1073577B}"/>
              </a:ext>
            </a:extLst>
          </p:cNvPr>
          <p:cNvSpPr/>
          <p:nvPr/>
        </p:nvSpPr>
        <p:spPr>
          <a:xfrm>
            <a:off x="1531852" y="5569743"/>
            <a:ext cx="552638" cy="281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3079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14</a:t>
            </a:fld>
            <a:endParaRPr lang="en-US"/>
          </a:p>
        </p:txBody>
      </p:sp>
      <p:pic>
        <p:nvPicPr>
          <p:cNvPr id="6" name="Picture 5">
            <a:extLst>
              <a:ext uri="{FF2B5EF4-FFF2-40B4-BE49-F238E27FC236}">
                <a16:creationId xmlns:a16="http://schemas.microsoft.com/office/drawing/2014/main" id="{A8038889-2375-4F6B-950C-B47C2E8E25FC}"/>
              </a:ext>
            </a:extLst>
          </p:cNvPr>
          <p:cNvPicPr>
            <a:picLocks noChangeAspect="1"/>
          </p:cNvPicPr>
          <p:nvPr/>
        </p:nvPicPr>
        <p:blipFill rotWithShape="1">
          <a:blip r:embed="rId4"/>
          <a:srcRect t="10001" r="52499" b="18888"/>
          <a:stretch/>
        </p:blipFill>
        <p:spPr>
          <a:xfrm>
            <a:off x="952500" y="0"/>
            <a:ext cx="7238999" cy="6096000"/>
          </a:xfrm>
          <a:prstGeom prst="rect">
            <a:avLst/>
          </a:prstGeom>
        </p:spPr>
      </p:pic>
      <p:sp>
        <p:nvSpPr>
          <p:cNvPr id="10" name="Oval 9">
            <a:extLst>
              <a:ext uri="{FF2B5EF4-FFF2-40B4-BE49-F238E27FC236}">
                <a16:creationId xmlns:a16="http://schemas.microsoft.com/office/drawing/2014/main" id="{3D3C6162-8235-4598-9B02-CC19424838FF}"/>
              </a:ext>
            </a:extLst>
          </p:cNvPr>
          <p:cNvSpPr/>
          <p:nvPr/>
        </p:nvSpPr>
        <p:spPr>
          <a:xfrm>
            <a:off x="1905000" y="921688"/>
            <a:ext cx="552638" cy="281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Oval 10">
            <a:extLst>
              <a:ext uri="{FF2B5EF4-FFF2-40B4-BE49-F238E27FC236}">
                <a16:creationId xmlns:a16="http://schemas.microsoft.com/office/drawing/2014/main" id="{1292A309-1494-4C37-BE8D-8426D386BC22}"/>
              </a:ext>
            </a:extLst>
          </p:cNvPr>
          <p:cNvSpPr/>
          <p:nvPr/>
        </p:nvSpPr>
        <p:spPr>
          <a:xfrm>
            <a:off x="1905000" y="1081953"/>
            <a:ext cx="552638" cy="281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Oval 11">
            <a:extLst>
              <a:ext uri="{FF2B5EF4-FFF2-40B4-BE49-F238E27FC236}">
                <a16:creationId xmlns:a16="http://schemas.microsoft.com/office/drawing/2014/main" id="{C2C8968A-8C0A-44C2-B227-CE0481DB4A62}"/>
              </a:ext>
            </a:extLst>
          </p:cNvPr>
          <p:cNvSpPr/>
          <p:nvPr/>
        </p:nvSpPr>
        <p:spPr>
          <a:xfrm>
            <a:off x="1936154" y="2241589"/>
            <a:ext cx="552638" cy="281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Oval 12">
            <a:extLst>
              <a:ext uri="{FF2B5EF4-FFF2-40B4-BE49-F238E27FC236}">
                <a16:creationId xmlns:a16="http://schemas.microsoft.com/office/drawing/2014/main" id="{0A601F25-DE85-4AE0-88C5-37B11B807C70}"/>
              </a:ext>
            </a:extLst>
          </p:cNvPr>
          <p:cNvSpPr/>
          <p:nvPr/>
        </p:nvSpPr>
        <p:spPr>
          <a:xfrm>
            <a:off x="1981200" y="3620320"/>
            <a:ext cx="552638" cy="281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Oval 13">
            <a:extLst>
              <a:ext uri="{FF2B5EF4-FFF2-40B4-BE49-F238E27FC236}">
                <a16:creationId xmlns:a16="http://schemas.microsoft.com/office/drawing/2014/main" id="{A6915D07-C3DA-4CE3-9C4F-36F60AE5575A}"/>
              </a:ext>
            </a:extLst>
          </p:cNvPr>
          <p:cNvSpPr/>
          <p:nvPr/>
        </p:nvSpPr>
        <p:spPr>
          <a:xfrm>
            <a:off x="1932190" y="5635156"/>
            <a:ext cx="552638" cy="2817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91959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57200" y="990600"/>
            <a:ext cx="8229600"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5" name="TextBox 4"/>
          <p:cNvSpPr txBox="1"/>
          <p:nvPr/>
        </p:nvSpPr>
        <p:spPr>
          <a:xfrm>
            <a:off x="3483028" y="204832"/>
            <a:ext cx="1733167" cy="646331"/>
          </a:xfrm>
          <a:prstGeom prst="rect">
            <a:avLst/>
          </a:prstGeom>
          <a:noFill/>
        </p:spPr>
        <p:txBody>
          <a:bodyPr wrap="none" rtlCol="0">
            <a:spAutoFit/>
          </a:bodyPr>
          <a:lstStyle/>
          <a:p>
            <a:pPr algn="ctr"/>
            <a:r>
              <a:rPr lang="en-US" sz="3600" dirty="0"/>
              <a:t>Findings</a:t>
            </a:r>
          </a:p>
        </p:txBody>
      </p:sp>
      <p:pic>
        <p:nvPicPr>
          <p:cNvPr id="1026" name="Picture 2" descr="Image result for circadian rhythm">
            <a:extLst>
              <a:ext uri="{FF2B5EF4-FFF2-40B4-BE49-F238E27FC236}">
                <a16:creationId xmlns:a16="http://schemas.microsoft.com/office/drawing/2014/main" id="{606691CD-B38B-4B39-A6A8-24FC3122D1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217" r="15217" b="7141"/>
          <a:stretch/>
        </p:blipFill>
        <p:spPr bwMode="auto">
          <a:xfrm>
            <a:off x="762000" y="1295400"/>
            <a:ext cx="2438400" cy="2476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EA46A5-F412-4394-B16B-854EABA3BCDF}"/>
              </a:ext>
            </a:extLst>
          </p:cNvPr>
          <p:cNvSpPr txBox="1"/>
          <p:nvPr/>
        </p:nvSpPr>
        <p:spPr>
          <a:xfrm>
            <a:off x="3581400" y="2590806"/>
            <a:ext cx="4571999" cy="2092881"/>
          </a:xfrm>
          <a:prstGeom prst="rect">
            <a:avLst/>
          </a:prstGeom>
          <a:noFill/>
        </p:spPr>
        <p:txBody>
          <a:bodyPr wrap="square" rtlCol="0">
            <a:spAutoFit/>
          </a:bodyPr>
          <a:lstStyle/>
          <a:p>
            <a:pPr>
              <a:buFont typeface="Arial" panose="020B0604020202020204" pitchFamily="34" charset="0"/>
              <a:buChar char="•"/>
            </a:pPr>
            <a:r>
              <a:rPr lang="en-GB" sz="2800" dirty="0"/>
              <a:t>cry-dash, cry5, cry2, cry1bb</a:t>
            </a:r>
          </a:p>
          <a:p>
            <a:pPr>
              <a:buFont typeface="Arial" panose="020B0604020202020204" pitchFamily="34" charset="0"/>
              <a:buChar char="•"/>
            </a:pPr>
            <a:r>
              <a:rPr lang="en-GB" sz="2800" dirty="0" err="1"/>
              <a:t>dbpa</a:t>
            </a:r>
            <a:r>
              <a:rPr lang="en-GB" sz="2800" dirty="0"/>
              <a:t>, </a:t>
            </a:r>
            <a:r>
              <a:rPr lang="en-GB" sz="2800" dirty="0" err="1"/>
              <a:t>dbpb</a:t>
            </a:r>
            <a:endParaRPr lang="en-GB" sz="2800" dirty="0"/>
          </a:p>
          <a:p>
            <a:pPr>
              <a:buFont typeface="Arial" panose="020B0604020202020204" pitchFamily="34" charset="0"/>
              <a:buChar char="•"/>
            </a:pPr>
            <a:r>
              <a:rPr lang="en-GB" sz="2800" dirty="0"/>
              <a:t>per1a, per1b, per3</a:t>
            </a:r>
          </a:p>
          <a:p>
            <a:pPr>
              <a:buFont typeface="Arial" panose="020B0604020202020204" pitchFamily="34" charset="0"/>
              <a:buChar char="•"/>
            </a:pPr>
            <a:r>
              <a:rPr lang="en-GB" sz="2800" dirty="0" err="1"/>
              <a:t>ciarta</a:t>
            </a:r>
            <a:r>
              <a:rPr lang="en-GB" sz="2800" dirty="0"/>
              <a:t>, </a:t>
            </a:r>
            <a:r>
              <a:rPr lang="en-GB" sz="2800" dirty="0" err="1"/>
              <a:t>ciartb</a:t>
            </a:r>
            <a:endParaRPr lang="en-GB" sz="2800" dirty="0"/>
          </a:p>
          <a:p>
            <a:endParaRPr lang="en-GB" dirty="0"/>
          </a:p>
        </p:txBody>
      </p:sp>
      <p:pic>
        <p:nvPicPr>
          <p:cNvPr id="11" name="Picture 10">
            <a:extLst>
              <a:ext uri="{FF2B5EF4-FFF2-40B4-BE49-F238E27FC236}">
                <a16:creationId xmlns:a16="http://schemas.microsoft.com/office/drawing/2014/main" id="{2DEA9A41-C3BD-44C7-9261-302594671775}"/>
              </a:ext>
            </a:extLst>
          </p:cNvPr>
          <p:cNvPicPr>
            <a:picLocks noChangeAspect="1"/>
          </p:cNvPicPr>
          <p:nvPr/>
        </p:nvPicPr>
        <p:blipFill rotWithShape="1">
          <a:blip r:embed="rId5"/>
          <a:srcRect l="1212" t="26667" r="33654" b="55986"/>
          <a:stretch/>
        </p:blipFill>
        <p:spPr>
          <a:xfrm>
            <a:off x="379005" y="3882025"/>
            <a:ext cx="7941212" cy="1189669"/>
          </a:xfrm>
          <a:prstGeom prst="rect">
            <a:avLst/>
          </a:prstGeom>
        </p:spPr>
      </p:pic>
      <p:pic>
        <p:nvPicPr>
          <p:cNvPr id="10" name="Picture 9">
            <a:extLst>
              <a:ext uri="{FF2B5EF4-FFF2-40B4-BE49-F238E27FC236}">
                <a16:creationId xmlns:a16="http://schemas.microsoft.com/office/drawing/2014/main" id="{E57AEFB5-A9D5-411B-BDAE-98A08227D8C8}"/>
              </a:ext>
            </a:extLst>
          </p:cNvPr>
          <p:cNvPicPr>
            <a:picLocks noChangeAspect="1"/>
          </p:cNvPicPr>
          <p:nvPr/>
        </p:nvPicPr>
        <p:blipFill rotWithShape="1">
          <a:blip r:embed="rId6"/>
          <a:srcRect l="26308" t="57948" r="30059" b="24385"/>
          <a:stretch/>
        </p:blipFill>
        <p:spPr>
          <a:xfrm>
            <a:off x="3290613" y="4680641"/>
            <a:ext cx="5319709" cy="1211578"/>
          </a:xfrm>
          <a:prstGeom prst="rect">
            <a:avLst/>
          </a:prstGeom>
        </p:spPr>
      </p:pic>
      <p:pic>
        <p:nvPicPr>
          <p:cNvPr id="12" name="Content Placeholder 3">
            <a:extLst>
              <a:ext uri="{FF2B5EF4-FFF2-40B4-BE49-F238E27FC236}">
                <a16:creationId xmlns:a16="http://schemas.microsoft.com/office/drawing/2014/main" id="{D182FE79-8697-446A-A907-45F1DE1B0936}"/>
              </a:ext>
            </a:extLst>
          </p:cNvPr>
          <p:cNvPicPr>
            <a:picLocks noChangeAspect="1"/>
          </p:cNvPicPr>
          <p:nvPr/>
        </p:nvPicPr>
        <p:blipFill rotWithShape="1">
          <a:blip r:embed="rId7"/>
          <a:srcRect l="7023" t="12036" r="40058" b="65980"/>
          <a:stretch/>
        </p:blipFill>
        <p:spPr>
          <a:xfrm>
            <a:off x="4248234" y="1649159"/>
            <a:ext cx="4912145" cy="1147855"/>
          </a:xfrm>
          <a:prstGeom prst="rect">
            <a:avLst/>
          </a:prstGeom>
        </p:spPr>
      </p:pic>
      <p:pic>
        <p:nvPicPr>
          <p:cNvPr id="13" name="Picture 12">
            <a:extLst>
              <a:ext uri="{FF2B5EF4-FFF2-40B4-BE49-F238E27FC236}">
                <a16:creationId xmlns:a16="http://schemas.microsoft.com/office/drawing/2014/main" id="{1B2A28F4-FD46-4DFA-8027-A8B0804F6AF1}"/>
              </a:ext>
            </a:extLst>
          </p:cNvPr>
          <p:cNvPicPr>
            <a:picLocks noChangeAspect="1"/>
          </p:cNvPicPr>
          <p:nvPr/>
        </p:nvPicPr>
        <p:blipFill rotWithShape="1">
          <a:blip r:embed="rId8"/>
          <a:srcRect l="26250" t="43487" r="28923" b="25949"/>
          <a:stretch/>
        </p:blipFill>
        <p:spPr>
          <a:xfrm>
            <a:off x="2895600" y="181497"/>
            <a:ext cx="4323910" cy="1658334"/>
          </a:xfrm>
          <a:prstGeom prst="rect">
            <a:avLst/>
          </a:prstGeom>
        </p:spPr>
      </p:pic>
      <p:sp>
        <p:nvSpPr>
          <p:cNvPr id="2" name="Slide Number Placeholder 1">
            <a:extLst>
              <a:ext uri="{FF2B5EF4-FFF2-40B4-BE49-F238E27FC236}">
                <a16:creationId xmlns:a16="http://schemas.microsoft.com/office/drawing/2014/main" id="{562C4412-8394-495C-A40D-D3671D9AB546}"/>
              </a:ext>
            </a:extLst>
          </p:cNvPr>
          <p:cNvSpPr>
            <a:spLocks noGrp="1"/>
          </p:cNvSpPr>
          <p:nvPr>
            <p:ph type="sldNum" sz="quarter" idx="12"/>
          </p:nvPr>
        </p:nvSpPr>
        <p:spPr/>
        <p:txBody>
          <a:bodyPr/>
          <a:lstStyle/>
          <a:p>
            <a:fld id="{29B21F7E-2BC9-48C3-8EE8-0965DDE96F53}" type="slidenum">
              <a:rPr lang="en-US" smtClean="0"/>
              <a:pPr/>
              <a:t>15</a:t>
            </a:fld>
            <a:endParaRPr lang="en-US"/>
          </a:p>
        </p:txBody>
      </p:sp>
    </p:spTree>
    <p:extLst>
      <p:ext uri="{BB962C8B-B14F-4D97-AF65-F5344CB8AC3E}">
        <p14:creationId xmlns:p14="http://schemas.microsoft.com/office/powerpoint/2010/main" val="2948951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57200" y="990600"/>
            <a:ext cx="8229600"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5" name="TextBox 4"/>
          <p:cNvSpPr txBox="1"/>
          <p:nvPr/>
        </p:nvSpPr>
        <p:spPr>
          <a:xfrm>
            <a:off x="1183713" y="204832"/>
            <a:ext cx="6331798" cy="646331"/>
          </a:xfrm>
          <a:prstGeom prst="rect">
            <a:avLst/>
          </a:prstGeom>
          <a:noFill/>
        </p:spPr>
        <p:txBody>
          <a:bodyPr wrap="none" rtlCol="0">
            <a:spAutoFit/>
          </a:bodyPr>
          <a:lstStyle/>
          <a:p>
            <a:pPr algn="ctr"/>
            <a:r>
              <a:rPr lang="en-US" sz="3600" dirty="0"/>
              <a:t>…what do we use all of this for?</a:t>
            </a:r>
          </a:p>
        </p:txBody>
      </p:sp>
      <p:pic>
        <p:nvPicPr>
          <p:cNvPr id="2054" name="Picture 6" descr="gene therapy">
            <a:extLst>
              <a:ext uri="{FF2B5EF4-FFF2-40B4-BE49-F238E27FC236}">
                <a16:creationId xmlns:a16="http://schemas.microsoft.com/office/drawing/2014/main" id="{CD25E001-3C20-4F13-9F03-A5A989ABEF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8" t="2642" b="4177"/>
          <a:stretch/>
        </p:blipFill>
        <p:spPr bwMode="auto">
          <a:xfrm>
            <a:off x="41285" y="1921457"/>
            <a:ext cx="7474226" cy="41449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knowledge">
            <a:extLst>
              <a:ext uri="{FF2B5EF4-FFF2-40B4-BE49-F238E27FC236}">
                <a16:creationId xmlns:a16="http://schemas.microsoft.com/office/drawing/2014/main" id="{168A5E00-1F8D-47AA-A8FA-FF5C0497A7A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8333"/>
          <a:stretch/>
        </p:blipFill>
        <p:spPr bwMode="auto">
          <a:xfrm>
            <a:off x="2590800" y="-20456"/>
            <a:ext cx="6553200" cy="5848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2F0A41-0B97-444F-9D07-F48DBBC4A992}"/>
              </a:ext>
            </a:extLst>
          </p:cNvPr>
          <p:cNvSpPr txBox="1"/>
          <p:nvPr/>
        </p:nvSpPr>
        <p:spPr>
          <a:xfrm>
            <a:off x="313912" y="1020167"/>
            <a:ext cx="3464486" cy="646331"/>
          </a:xfrm>
          <a:prstGeom prst="rect">
            <a:avLst/>
          </a:prstGeom>
          <a:noFill/>
        </p:spPr>
        <p:txBody>
          <a:bodyPr wrap="square" rtlCol="0">
            <a:spAutoFit/>
          </a:bodyPr>
          <a:lstStyle/>
          <a:p>
            <a:r>
              <a:rPr lang="en-GB" sz="3600" dirty="0">
                <a:solidFill>
                  <a:schemeClr val="accent6"/>
                </a:solidFill>
                <a:latin typeface="MV Boli" panose="02000500030200090000" pitchFamily="2" charset="0"/>
                <a:cs typeface="MV Boli" panose="02000500030200090000" pitchFamily="2" charset="0"/>
              </a:rPr>
              <a:t>Public health</a:t>
            </a:r>
          </a:p>
        </p:txBody>
      </p:sp>
      <p:sp>
        <p:nvSpPr>
          <p:cNvPr id="8" name="TextBox 7">
            <a:extLst>
              <a:ext uri="{FF2B5EF4-FFF2-40B4-BE49-F238E27FC236}">
                <a16:creationId xmlns:a16="http://schemas.microsoft.com/office/drawing/2014/main" id="{B74EE385-04FE-4F3C-8AD0-2106EED9120A}"/>
              </a:ext>
            </a:extLst>
          </p:cNvPr>
          <p:cNvSpPr txBox="1"/>
          <p:nvPr/>
        </p:nvSpPr>
        <p:spPr>
          <a:xfrm>
            <a:off x="2743199" y="1709542"/>
            <a:ext cx="3584713" cy="646331"/>
          </a:xfrm>
          <a:prstGeom prst="rect">
            <a:avLst/>
          </a:prstGeom>
          <a:noFill/>
        </p:spPr>
        <p:txBody>
          <a:bodyPr wrap="square" rtlCol="0">
            <a:spAutoFit/>
          </a:bodyPr>
          <a:lstStyle/>
          <a:p>
            <a:r>
              <a:rPr lang="en-GB" sz="3600" dirty="0">
                <a:solidFill>
                  <a:schemeClr val="accent6"/>
                </a:solidFill>
                <a:latin typeface="MV Boli" panose="02000500030200090000" pitchFamily="2" charset="0"/>
                <a:cs typeface="MV Boli" panose="02000500030200090000" pitchFamily="2" charset="0"/>
              </a:rPr>
              <a:t>Gene therapy</a:t>
            </a:r>
          </a:p>
        </p:txBody>
      </p:sp>
      <p:sp>
        <p:nvSpPr>
          <p:cNvPr id="9" name="TextBox 8">
            <a:extLst>
              <a:ext uri="{FF2B5EF4-FFF2-40B4-BE49-F238E27FC236}">
                <a16:creationId xmlns:a16="http://schemas.microsoft.com/office/drawing/2014/main" id="{3A7FB6A8-853C-4ECE-B08F-232449411954}"/>
              </a:ext>
            </a:extLst>
          </p:cNvPr>
          <p:cNvSpPr txBox="1"/>
          <p:nvPr/>
        </p:nvSpPr>
        <p:spPr>
          <a:xfrm>
            <a:off x="5992134" y="1215888"/>
            <a:ext cx="2837249" cy="646331"/>
          </a:xfrm>
          <a:prstGeom prst="rect">
            <a:avLst/>
          </a:prstGeom>
          <a:noFill/>
        </p:spPr>
        <p:txBody>
          <a:bodyPr wrap="square" rtlCol="0">
            <a:spAutoFit/>
          </a:bodyPr>
          <a:lstStyle/>
          <a:p>
            <a:r>
              <a:rPr lang="en-GB" sz="3600" dirty="0">
                <a:solidFill>
                  <a:schemeClr val="accent6"/>
                </a:solidFill>
                <a:latin typeface="MV Boli" panose="02000500030200090000" pitchFamily="2" charset="0"/>
                <a:cs typeface="MV Boli" panose="02000500030200090000" pitchFamily="2" charset="0"/>
              </a:rPr>
              <a:t>Knowledge!</a:t>
            </a:r>
          </a:p>
        </p:txBody>
      </p:sp>
      <p:sp>
        <p:nvSpPr>
          <p:cNvPr id="10" name="Slide Number Placeholder 9">
            <a:extLst>
              <a:ext uri="{FF2B5EF4-FFF2-40B4-BE49-F238E27FC236}">
                <a16:creationId xmlns:a16="http://schemas.microsoft.com/office/drawing/2014/main" id="{14ECECE7-687E-431E-9334-A9C8BAF1C641}"/>
              </a:ext>
            </a:extLst>
          </p:cNvPr>
          <p:cNvSpPr>
            <a:spLocks noGrp="1"/>
          </p:cNvSpPr>
          <p:nvPr>
            <p:ph type="sldNum" sz="quarter" idx="12"/>
          </p:nvPr>
        </p:nvSpPr>
        <p:spPr/>
        <p:txBody>
          <a:bodyPr/>
          <a:lstStyle/>
          <a:p>
            <a:fld id="{29B21F7E-2BC9-48C3-8EE8-0965DDE96F53}" type="slidenum">
              <a:rPr lang="en-US" smtClean="0"/>
              <a:pPr/>
              <a:t>16</a:t>
            </a:fld>
            <a:endParaRPr lang="en-US"/>
          </a:p>
        </p:txBody>
      </p:sp>
    </p:spTree>
    <p:extLst>
      <p:ext uri="{BB962C8B-B14F-4D97-AF65-F5344CB8AC3E}">
        <p14:creationId xmlns:p14="http://schemas.microsoft.com/office/powerpoint/2010/main" val="919277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57200" y="990600"/>
            <a:ext cx="8229600"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5" name="TextBox 4"/>
          <p:cNvSpPr txBox="1"/>
          <p:nvPr/>
        </p:nvSpPr>
        <p:spPr>
          <a:xfrm>
            <a:off x="2478598" y="204832"/>
            <a:ext cx="3742050" cy="646331"/>
          </a:xfrm>
          <a:prstGeom prst="rect">
            <a:avLst/>
          </a:prstGeom>
          <a:noFill/>
        </p:spPr>
        <p:txBody>
          <a:bodyPr wrap="none" rtlCol="0">
            <a:spAutoFit/>
          </a:bodyPr>
          <a:lstStyle/>
          <a:p>
            <a:pPr algn="ctr"/>
            <a:r>
              <a:rPr lang="en-US" sz="3600" dirty="0"/>
              <a:t>Acknowledgments</a:t>
            </a:r>
          </a:p>
        </p:txBody>
      </p:sp>
      <p:sp>
        <p:nvSpPr>
          <p:cNvPr id="2" name="TextBox 1"/>
          <p:cNvSpPr txBox="1"/>
          <p:nvPr/>
        </p:nvSpPr>
        <p:spPr>
          <a:xfrm>
            <a:off x="76200" y="1066800"/>
            <a:ext cx="9067800" cy="6155531"/>
          </a:xfrm>
          <a:prstGeom prst="rect">
            <a:avLst/>
          </a:prstGeom>
          <a:noFill/>
        </p:spPr>
        <p:txBody>
          <a:bodyPr wrap="square" rtlCol="0">
            <a:spAutoFit/>
          </a:bodyPr>
          <a:lstStyle/>
          <a:p>
            <a:r>
              <a:rPr lang="en-US" sz="2800" dirty="0"/>
              <a:t> I would like to extend my most sincere gratitude to:</a:t>
            </a:r>
          </a:p>
          <a:p>
            <a:pPr marL="742950" lvl="1" indent="-285750">
              <a:spcAft>
                <a:spcPts val="600"/>
              </a:spcAft>
              <a:buFont typeface="Arial" panose="020B0604020202020204" pitchFamily="34" charset="0"/>
              <a:buChar char="•"/>
            </a:pPr>
            <a:r>
              <a:rPr lang="en-US" sz="2800" dirty="0"/>
              <a:t>The JY Pillay Global-Asia </a:t>
            </a:r>
            <a:r>
              <a:rPr lang="en-US" sz="2800" dirty="0" err="1"/>
              <a:t>Programme</a:t>
            </a:r>
            <a:r>
              <a:rPr lang="en-US" sz="2800" dirty="0"/>
              <a:t> for the generous funding</a:t>
            </a:r>
          </a:p>
          <a:p>
            <a:pPr marL="742950" lvl="1" indent="-285750">
              <a:spcAft>
                <a:spcPts val="600"/>
              </a:spcAft>
              <a:buFont typeface="Arial" panose="020B0604020202020204" pitchFamily="34" charset="0"/>
              <a:buChar char="•"/>
            </a:pPr>
            <a:r>
              <a:rPr lang="en-US" sz="2800" dirty="0"/>
              <a:t>Prof Ajay </a:t>
            </a:r>
            <a:r>
              <a:rPr lang="en-US" sz="2800" dirty="0" err="1"/>
              <a:t>Mathuru</a:t>
            </a:r>
            <a:r>
              <a:rPr lang="en-US" sz="2800" dirty="0"/>
              <a:t> for the incredible guidance and all the yummy snacks</a:t>
            </a:r>
          </a:p>
          <a:p>
            <a:pPr marL="742950" lvl="1" indent="-285750">
              <a:spcAft>
                <a:spcPts val="600"/>
              </a:spcAft>
              <a:buFont typeface="Arial" panose="020B0604020202020204" pitchFamily="34" charset="0"/>
              <a:buChar char="•"/>
            </a:pPr>
            <a:r>
              <a:rPr lang="en-US" sz="2800" dirty="0"/>
              <a:t>Caroline </a:t>
            </a:r>
            <a:r>
              <a:rPr lang="en-US" sz="2800" dirty="0" err="1"/>
              <a:t>Kibat</a:t>
            </a:r>
            <a:r>
              <a:rPr lang="en-US" sz="2800" dirty="0"/>
              <a:t>, Meg Nathan and Tanisha Goel from the ASM lab for also guiding me in spite of their busy schedules</a:t>
            </a:r>
          </a:p>
          <a:p>
            <a:pPr marL="742950" lvl="1" indent="-285750">
              <a:spcAft>
                <a:spcPts val="600"/>
              </a:spcAft>
              <a:buFont typeface="Arial" panose="020B0604020202020204" pitchFamily="34" charset="0"/>
              <a:buChar char="•"/>
            </a:pPr>
            <a:r>
              <a:rPr lang="en-US" sz="2800" dirty="0"/>
              <a:t>Lab partners Becca and </a:t>
            </a:r>
            <a:r>
              <a:rPr lang="en-US" sz="2800" dirty="0" err="1"/>
              <a:t>Rytis</a:t>
            </a:r>
            <a:r>
              <a:rPr lang="en-US" sz="2800" dirty="0"/>
              <a:t> for the moral support</a:t>
            </a:r>
          </a:p>
          <a:p>
            <a:pPr marL="742950" lvl="1" indent="-285750">
              <a:spcAft>
                <a:spcPts val="600"/>
              </a:spcAft>
              <a:buFont typeface="Arial" panose="020B0604020202020204" pitchFamily="34" charset="0"/>
              <a:buChar char="•"/>
            </a:pPr>
            <a:r>
              <a:rPr lang="en-US" sz="2800" dirty="0" err="1"/>
              <a:t>Zhana</a:t>
            </a:r>
            <a:r>
              <a:rPr lang="en-US" sz="2800" dirty="0"/>
              <a:t> </a:t>
            </a:r>
            <a:r>
              <a:rPr lang="en-US" sz="2800" dirty="0" err="1"/>
              <a:t>Sandeva</a:t>
            </a:r>
            <a:r>
              <a:rPr lang="en-US" sz="2800" dirty="0"/>
              <a:t> and the CIPE team for supporting us throughout</a:t>
            </a:r>
          </a:p>
          <a:p>
            <a:pPr marL="742950" lvl="1" indent="-285750">
              <a:spcAft>
                <a:spcPts val="600"/>
              </a:spcAft>
              <a:buFont typeface="Arial" panose="020B0604020202020204" pitchFamily="34" charset="0"/>
              <a:buChar char="•"/>
            </a:pPr>
            <a:endParaRPr lang="en-US" sz="2800" dirty="0"/>
          </a:p>
          <a:p>
            <a:pPr marL="742950" lvl="1" indent="-285750">
              <a:spcAft>
                <a:spcPts val="600"/>
              </a:spcAft>
              <a:buFont typeface="Arial" panose="020B0604020202020204" pitchFamily="34" charset="0"/>
              <a:buChar char="•"/>
            </a:pPr>
            <a:endParaRPr lang="en-US" sz="2800" dirty="0"/>
          </a:p>
        </p:txBody>
      </p:sp>
      <p:sp>
        <p:nvSpPr>
          <p:cNvPr id="4" name="Slide Number Placeholder 3">
            <a:extLst>
              <a:ext uri="{FF2B5EF4-FFF2-40B4-BE49-F238E27FC236}">
                <a16:creationId xmlns:a16="http://schemas.microsoft.com/office/drawing/2014/main" id="{4A88A055-517E-424F-A503-C2B30E02D928}"/>
              </a:ext>
            </a:extLst>
          </p:cNvPr>
          <p:cNvSpPr>
            <a:spLocks noGrp="1"/>
          </p:cNvSpPr>
          <p:nvPr>
            <p:ph type="sldNum" sz="quarter" idx="12"/>
          </p:nvPr>
        </p:nvSpPr>
        <p:spPr/>
        <p:txBody>
          <a:bodyPr/>
          <a:lstStyle/>
          <a:p>
            <a:fld id="{29B21F7E-2BC9-48C3-8EE8-0965DDE96F53}" type="slidenum">
              <a:rPr lang="en-US" smtClean="0"/>
              <a:pPr/>
              <a:t>17</a:t>
            </a:fld>
            <a:endParaRPr lang="en-US"/>
          </a:p>
        </p:txBody>
      </p:sp>
    </p:spTree>
    <p:extLst>
      <p:ext uri="{BB962C8B-B14F-4D97-AF65-F5344CB8AC3E}">
        <p14:creationId xmlns:p14="http://schemas.microsoft.com/office/powerpoint/2010/main" val="3800742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57200" y="990600"/>
            <a:ext cx="8229600"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5" name="TextBox 4"/>
          <p:cNvSpPr txBox="1"/>
          <p:nvPr/>
        </p:nvSpPr>
        <p:spPr>
          <a:xfrm>
            <a:off x="3228607" y="204832"/>
            <a:ext cx="2242024" cy="646331"/>
          </a:xfrm>
          <a:prstGeom prst="rect">
            <a:avLst/>
          </a:prstGeom>
          <a:noFill/>
        </p:spPr>
        <p:txBody>
          <a:bodyPr wrap="none" rtlCol="0">
            <a:spAutoFit/>
          </a:bodyPr>
          <a:lstStyle/>
          <a:p>
            <a:pPr algn="ctr"/>
            <a:r>
              <a:rPr lang="en-US" sz="3600" dirty="0"/>
              <a:t>References</a:t>
            </a:r>
          </a:p>
        </p:txBody>
      </p:sp>
      <p:sp>
        <p:nvSpPr>
          <p:cNvPr id="4" name="Slide Number Placeholder 3">
            <a:extLst>
              <a:ext uri="{FF2B5EF4-FFF2-40B4-BE49-F238E27FC236}">
                <a16:creationId xmlns:a16="http://schemas.microsoft.com/office/drawing/2014/main" id="{15E3B25A-AB1F-4BF7-83AE-F47463229951}"/>
              </a:ext>
            </a:extLst>
          </p:cNvPr>
          <p:cNvSpPr>
            <a:spLocks noGrp="1"/>
          </p:cNvSpPr>
          <p:nvPr>
            <p:ph type="sldNum" sz="quarter" idx="12"/>
          </p:nvPr>
        </p:nvSpPr>
        <p:spPr/>
        <p:txBody>
          <a:bodyPr/>
          <a:lstStyle/>
          <a:p>
            <a:fld id="{29B21F7E-2BC9-48C3-8EE8-0965DDE96F53}" type="slidenum">
              <a:rPr lang="en-US" smtClean="0"/>
              <a:pPr/>
              <a:t>18</a:t>
            </a:fld>
            <a:endParaRPr lang="en-US"/>
          </a:p>
        </p:txBody>
      </p:sp>
      <p:sp>
        <p:nvSpPr>
          <p:cNvPr id="8" name="TextBox 7">
            <a:extLst>
              <a:ext uri="{FF2B5EF4-FFF2-40B4-BE49-F238E27FC236}">
                <a16:creationId xmlns:a16="http://schemas.microsoft.com/office/drawing/2014/main" id="{9B0B53C4-CE77-40B9-B7D5-99148D8DB54C}"/>
              </a:ext>
            </a:extLst>
          </p:cNvPr>
          <p:cNvSpPr txBox="1"/>
          <p:nvPr/>
        </p:nvSpPr>
        <p:spPr>
          <a:xfrm>
            <a:off x="434009" y="1143290"/>
            <a:ext cx="6934200" cy="5386090"/>
          </a:xfrm>
          <a:prstGeom prst="rect">
            <a:avLst/>
          </a:prstGeom>
          <a:noFill/>
        </p:spPr>
        <p:txBody>
          <a:bodyPr wrap="square" rtlCol="0">
            <a:spAutoFit/>
          </a:bodyPr>
          <a:lstStyle/>
          <a:p>
            <a:r>
              <a:rPr lang="en-GB" sz="1600" dirty="0"/>
              <a:t>Articles:</a:t>
            </a:r>
          </a:p>
          <a:p>
            <a:r>
              <a:rPr lang="en-GB" sz="1600" dirty="0">
                <a:hlinkClick r:id="rId4" tooltip="Persistent link using digital object identifier"/>
              </a:rPr>
              <a:t>https://doi.org/10.1016/j.biopsych.2017.11.035</a:t>
            </a:r>
            <a:endParaRPr lang="en-GB" sz="1600" dirty="0"/>
          </a:p>
          <a:p>
            <a:r>
              <a:rPr lang="en-GB" sz="1600" dirty="0">
                <a:hlinkClick r:id="rId5"/>
              </a:rPr>
              <a:t>https://doi.org/10.1037/a0036268</a:t>
            </a:r>
            <a:endParaRPr lang="en-GB" sz="1600" dirty="0"/>
          </a:p>
          <a:p>
            <a:r>
              <a:rPr lang="en-GB" sz="1600" dirty="0">
                <a:hlinkClick r:id="rId6"/>
              </a:rPr>
              <a:t>https://doi.org/10.1016/j.pharmthera.2018.03.003</a:t>
            </a:r>
            <a:endParaRPr lang="en-GB" sz="1600" dirty="0"/>
          </a:p>
          <a:p>
            <a:r>
              <a:rPr lang="en-GB" sz="1600" dirty="0">
                <a:hlinkClick r:id="rId7"/>
              </a:rPr>
              <a:t>https://doi.org/10.1016/j.neuropharm.2008.06.054</a:t>
            </a:r>
            <a:endParaRPr lang="en-GB" sz="1600" dirty="0"/>
          </a:p>
          <a:p>
            <a:endParaRPr lang="en-GB" sz="1600" dirty="0"/>
          </a:p>
          <a:p>
            <a:r>
              <a:rPr lang="en-GB" sz="1600" dirty="0"/>
              <a:t>Images:</a:t>
            </a:r>
          </a:p>
          <a:p>
            <a:r>
              <a:rPr lang="en-GB" sz="1600" dirty="0">
                <a:hlinkClick r:id="rId8"/>
              </a:rPr>
              <a:t>http://zebrafishart.blogspot.com/</a:t>
            </a:r>
            <a:endParaRPr lang="en-GB" sz="1600" dirty="0"/>
          </a:p>
          <a:p>
            <a:r>
              <a:rPr lang="en-GB" sz="1600" dirty="0">
                <a:hlinkClick r:id="rId9"/>
              </a:rPr>
              <a:t>https://www.shutterstock.com/image-vector/circadian-rhythms-controlled-by-clocks-biological-1301610571</a:t>
            </a:r>
            <a:endParaRPr lang="en-GB" sz="1600" dirty="0"/>
          </a:p>
          <a:p>
            <a:r>
              <a:rPr lang="en-GB" sz="1600" dirty="0">
                <a:hlinkClick r:id="rId10"/>
              </a:rPr>
              <a:t>https://images.app.goo.gl/i4QXAu3iF7qmMMhj9</a:t>
            </a:r>
            <a:endParaRPr lang="en-GB" sz="1600" dirty="0"/>
          </a:p>
          <a:p>
            <a:r>
              <a:rPr lang="en-GB" sz="1600" dirty="0">
                <a:hlinkClick r:id="rId11"/>
              </a:rPr>
              <a:t>https://images.app.goo.gl/niGFTyHMhgTVKj257</a:t>
            </a:r>
            <a:endParaRPr lang="en-GB" sz="1600" dirty="0"/>
          </a:p>
          <a:p>
            <a:endParaRPr lang="en-GB" sz="1600" dirty="0"/>
          </a:p>
          <a:p>
            <a:endParaRPr lang="en-GB" dirty="0"/>
          </a:p>
          <a:p>
            <a:endParaRPr lang="en-GB" dirty="0"/>
          </a:p>
          <a:p>
            <a:endParaRPr lang="en-GB" dirty="0"/>
          </a:p>
          <a:p>
            <a:endParaRPr lang="en-GB" dirty="0"/>
          </a:p>
          <a:p>
            <a:endParaRPr lang="en-GB" dirty="0"/>
          </a:p>
          <a:p>
            <a:endParaRPr lang="en-GB" dirty="0"/>
          </a:p>
          <a:p>
            <a:endParaRPr lang="en-GB" sz="1400" dirty="0"/>
          </a:p>
          <a:p>
            <a:endParaRPr lang="en-GB" sz="1400" dirty="0"/>
          </a:p>
        </p:txBody>
      </p:sp>
    </p:spTree>
    <p:extLst>
      <p:ext uri="{BB962C8B-B14F-4D97-AF65-F5344CB8AC3E}">
        <p14:creationId xmlns:p14="http://schemas.microsoft.com/office/powerpoint/2010/main" val="570386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57200" y="990600"/>
            <a:ext cx="8229600"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5" name="TextBox 4"/>
          <p:cNvSpPr txBox="1"/>
          <p:nvPr/>
        </p:nvSpPr>
        <p:spPr>
          <a:xfrm>
            <a:off x="3215631" y="204832"/>
            <a:ext cx="2267993" cy="646331"/>
          </a:xfrm>
          <a:prstGeom prst="rect">
            <a:avLst/>
          </a:prstGeom>
          <a:noFill/>
        </p:spPr>
        <p:txBody>
          <a:bodyPr wrap="none" rtlCol="0">
            <a:spAutoFit/>
          </a:bodyPr>
          <a:lstStyle/>
          <a:p>
            <a:pPr algn="ctr"/>
            <a:r>
              <a:rPr lang="en-US" sz="3600" dirty="0"/>
              <a:t>Thank you!</a:t>
            </a:r>
          </a:p>
        </p:txBody>
      </p:sp>
      <p:sp>
        <p:nvSpPr>
          <p:cNvPr id="2" name="TextBox 1"/>
          <p:cNvSpPr txBox="1"/>
          <p:nvPr/>
        </p:nvSpPr>
        <p:spPr>
          <a:xfrm>
            <a:off x="-231292" y="1676400"/>
            <a:ext cx="9067800" cy="2092881"/>
          </a:xfrm>
          <a:prstGeom prst="rect">
            <a:avLst/>
          </a:prstGeom>
          <a:noFill/>
        </p:spPr>
        <p:txBody>
          <a:bodyPr wrap="square" rtlCol="0">
            <a:spAutoFit/>
          </a:bodyPr>
          <a:lstStyle/>
          <a:p>
            <a:endParaRPr lang="en-US" sz="300" dirty="0"/>
          </a:p>
          <a:p>
            <a:pPr lvl="1">
              <a:spcAft>
                <a:spcPts val="600"/>
              </a:spcAft>
            </a:pPr>
            <a:endParaRPr lang="en-US" sz="2800" dirty="0"/>
          </a:p>
          <a:p>
            <a:pPr marL="742950" lvl="1" indent="-285750">
              <a:spcAft>
                <a:spcPts val="600"/>
              </a:spcAft>
              <a:buFont typeface="Arial" panose="020B0604020202020204" pitchFamily="34" charset="0"/>
              <a:buChar char="•"/>
            </a:pPr>
            <a:endParaRPr lang="en-US" sz="2800" dirty="0"/>
          </a:p>
          <a:p>
            <a:pPr lvl="1" algn="ctr">
              <a:spcAft>
                <a:spcPts val="600"/>
              </a:spcAft>
            </a:pPr>
            <a:r>
              <a:rPr lang="en-US" sz="2800" dirty="0"/>
              <a:t>Feel free to ask me any questions now or contact me at </a:t>
            </a:r>
          </a:p>
          <a:p>
            <a:pPr lvl="1" algn="ctr">
              <a:spcAft>
                <a:spcPts val="600"/>
              </a:spcAft>
            </a:pPr>
            <a:r>
              <a:rPr lang="en-US" sz="2800" dirty="0"/>
              <a:t>daniela@u.yale-nus.edu.sg</a:t>
            </a:r>
          </a:p>
        </p:txBody>
      </p:sp>
      <p:sp>
        <p:nvSpPr>
          <p:cNvPr id="4" name="Slide Number Placeholder 3">
            <a:extLst>
              <a:ext uri="{FF2B5EF4-FFF2-40B4-BE49-F238E27FC236}">
                <a16:creationId xmlns:a16="http://schemas.microsoft.com/office/drawing/2014/main" id="{5F5FDA57-8A4D-43FE-A8A8-D38BB310E5CB}"/>
              </a:ext>
            </a:extLst>
          </p:cNvPr>
          <p:cNvSpPr>
            <a:spLocks noGrp="1"/>
          </p:cNvSpPr>
          <p:nvPr>
            <p:ph type="sldNum" sz="quarter" idx="12"/>
          </p:nvPr>
        </p:nvSpPr>
        <p:spPr/>
        <p:txBody>
          <a:bodyPr/>
          <a:lstStyle/>
          <a:p>
            <a:fld id="{29B21F7E-2BC9-48C3-8EE8-0965DDE96F53}" type="slidenum">
              <a:rPr lang="en-US" smtClean="0"/>
              <a:pPr/>
              <a:t>19</a:t>
            </a:fld>
            <a:endParaRPr lang="en-US"/>
          </a:p>
        </p:txBody>
      </p:sp>
    </p:spTree>
    <p:extLst>
      <p:ext uri="{BB962C8B-B14F-4D97-AF65-F5344CB8AC3E}">
        <p14:creationId xmlns:p14="http://schemas.microsoft.com/office/powerpoint/2010/main" val="2557557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DE4D6-C1EE-437E-97D4-229F9A012BC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84DCF20-0426-48E7-BC5C-01AFB04B0934}"/>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FFB4EB3F-E1F2-4E73-8301-659474C51FEF}"/>
              </a:ext>
            </a:extLst>
          </p:cNvPr>
          <p:cNvSpPr>
            <a:spLocks noGrp="1"/>
          </p:cNvSpPr>
          <p:nvPr>
            <p:ph type="sldNum" sz="quarter" idx="12"/>
          </p:nvPr>
        </p:nvSpPr>
        <p:spPr/>
        <p:txBody>
          <a:bodyPr/>
          <a:lstStyle/>
          <a:p>
            <a:fld id="{29B21F7E-2BC9-48C3-8EE8-0965DDE96F53}" type="slidenum">
              <a:rPr lang="en-US" smtClean="0"/>
              <a:pPr/>
              <a:t>2</a:t>
            </a:fld>
            <a:endParaRPr lang="en-US"/>
          </a:p>
        </p:txBody>
      </p:sp>
      <p:pic>
        <p:nvPicPr>
          <p:cNvPr id="5" name="Picture 16">
            <a:extLst>
              <a:ext uri="{FF2B5EF4-FFF2-40B4-BE49-F238E27FC236}">
                <a16:creationId xmlns:a16="http://schemas.microsoft.com/office/drawing/2014/main" id="{B3505D0D-3E40-4636-91EE-AF338E0F2D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68BDAA8-D2E5-49E1-BA39-46ACAD3C2F8E}"/>
              </a:ext>
            </a:extLst>
          </p:cNvPr>
          <p:cNvPicPr>
            <a:picLocks noChangeAspect="1"/>
          </p:cNvPicPr>
          <p:nvPr/>
        </p:nvPicPr>
        <p:blipFill rotWithShape="1">
          <a:blip r:embed="rId4"/>
          <a:srcRect l="38333"/>
          <a:stretch/>
        </p:blipFill>
        <p:spPr>
          <a:xfrm>
            <a:off x="3505200" y="0"/>
            <a:ext cx="5638800" cy="6858000"/>
          </a:xfrm>
          <a:prstGeom prst="rect">
            <a:avLst/>
          </a:prstGeom>
        </p:spPr>
      </p:pic>
      <p:pic>
        <p:nvPicPr>
          <p:cNvPr id="7" name="Picture 18" descr="Image preview">
            <a:extLst>
              <a:ext uri="{FF2B5EF4-FFF2-40B4-BE49-F238E27FC236}">
                <a16:creationId xmlns:a16="http://schemas.microsoft.com/office/drawing/2014/main" id="{ADBB5C12-E6FF-424C-BD57-C7E6F67DE2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000"/>
          <a:stretch/>
        </p:blipFill>
        <p:spPr bwMode="auto">
          <a:xfrm>
            <a:off x="6541273" y="13252"/>
            <a:ext cx="27432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7A9BAA-6187-43BA-B1F9-B5FDB3138977}"/>
              </a:ext>
            </a:extLst>
          </p:cNvPr>
          <p:cNvSpPr txBox="1"/>
          <p:nvPr/>
        </p:nvSpPr>
        <p:spPr>
          <a:xfrm>
            <a:off x="228600" y="6264461"/>
            <a:ext cx="3206363" cy="400110"/>
          </a:xfrm>
          <a:prstGeom prst="rect">
            <a:avLst/>
          </a:prstGeom>
          <a:noFill/>
        </p:spPr>
        <p:txBody>
          <a:bodyPr wrap="square" rtlCol="0">
            <a:spAutoFit/>
          </a:bodyPr>
          <a:lstStyle/>
          <a:p>
            <a:r>
              <a:rPr lang="en-GB" sz="2000" dirty="0"/>
              <a:t>Paintings by Alfred Jason Tai</a:t>
            </a:r>
          </a:p>
        </p:txBody>
      </p:sp>
      <p:sp>
        <p:nvSpPr>
          <p:cNvPr id="9" name="Arrow: Right 8">
            <a:extLst>
              <a:ext uri="{FF2B5EF4-FFF2-40B4-BE49-F238E27FC236}">
                <a16:creationId xmlns:a16="http://schemas.microsoft.com/office/drawing/2014/main" id="{4D4D542B-B219-43B5-A4E7-9CBBFA0E9E55}"/>
              </a:ext>
            </a:extLst>
          </p:cNvPr>
          <p:cNvSpPr/>
          <p:nvPr/>
        </p:nvSpPr>
        <p:spPr>
          <a:xfrm>
            <a:off x="2264133" y="3124200"/>
            <a:ext cx="1154927"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E20F8658-54FA-452A-B4AE-EBCEF110896B}"/>
              </a:ext>
            </a:extLst>
          </p:cNvPr>
          <p:cNvSpPr/>
          <p:nvPr/>
        </p:nvSpPr>
        <p:spPr>
          <a:xfrm>
            <a:off x="5385023" y="3124200"/>
            <a:ext cx="1154927"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quot;Not Allowed&quot; Symbol 11">
            <a:extLst>
              <a:ext uri="{FF2B5EF4-FFF2-40B4-BE49-F238E27FC236}">
                <a16:creationId xmlns:a16="http://schemas.microsoft.com/office/drawing/2014/main" id="{69A667EA-9476-41F0-8DE4-6F44147F80B5}"/>
              </a:ext>
            </a:extLst>
          </p:cNvPr>
          <p:cNvSpPr/>
          <p:nvPr/>
        </p:nvSpPr>
        <p:spPr>
          <a:xfrm>
            <a:off x="1066800" y="115584"/>
            <a:ext cx="7010400" cy="6570110"/>
          </a:xfrm>
          <a:prstGeom prst="noSmoking">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059052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6" name="Straight Connector 5"/>
          <p:cNvCxnSpPr/>
          <p:nvPr/>
        </p:nvCxnSpPr>
        <p:spPr>
          <a:xfrm>
            <a:off x="457200" y="990600"/>
            <a:ext cx="8229600"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4" name="TextBox 3"/>
          <p:cNvSpPr txBox="1"/>
          <p:nvPr/>
        </p:nvSpPr>
        <p:spPr>
          <a:xfrm>
            <a:off x="3700255" y="228600"/>
            <a:ext cx="1743491" cy="646331"/>
          </a:xfrm>
          <a:prstGeom prst="rect">
            <a:avLst/>
          </a:prstGeom>
          <a:noFill/>
        </p:spPr>
        <p:txBody>
          <a:bodyPr wrap="none" rtlCol="0">
            <a:spAutoFit/>
          </a:bodyPr>
          <a:lstStyle/>
          <a:p>
            <a:pPr algn="ctr"/>
            <a:r>
              <a:rPr lang="en-US" sz="3600" dirty="0"/>
              <a:t>Abstract</a:t>
            </a:r>
          </a:p>
        </p:txBody>
      </p:sp>
      <p:sp>
        <p:nvSpPr>
          <p:cNvPr id="5" name="TextBox 4"/>
          <p:cNvSpPr txBox="1"/>
          <p:nvPr/>
        </p:nvSpPr>
        <p:spPr>
          <a:xfrm>
            <a:off x="552616" y="999110"/>
            <a:ext cx="8153400" cy="5014578"/>
          </a:xfrm>
          <a:prstGeom prst="rect">
            <a:avLst/>
          </a:prstGeom>
          <a:noFill/>
        </p:spPr>
        <p:txBody>
          <a:bodyPr wrap="square" rtlCol="0">
            <a:spAutoFit/>
          </a:bodyPr>
          <a:lstStyle/>
          <a:p>
            <a:pPr>
              <a:lnSpc>
                <a:spcPct val="114000"/>
              </a:lnSpc>
            </a:pPr>
            <a:r>
              <a:rPr lang="en-GB" sz="1760" dirty="0"/>
              <a:t>Recent technological developments have greatly impacted how research in the life sciences is interpreted, enabling more efficient and objective analysis of results. This project aimed at optimising the data analysis of experiments on nicotine addiction, primarily through python scripts and the genomic analysis software </a:t>
            </a:r>
            <a:r>
              <a:rPr lang="en-GB" sz="1760" dirty="0" err="1"/>
              <a:t>Partek</a:t>
            </a:r>
            <a:r>
              <a:rPr lang="en-GB" sz="1760" dirty="0"/>
              <a:t> Flow. We used </a:t>
            </a:r>
            <a:r>
              <a:rPr lang="en-GB" sz="1760" dirty="0" err="1"/>
              <a:t>Partek</a:t>
            </a:r>
            <a:r>
              <a:rPr lang="en-GB" sz="1760" dirty="0"/>
              <a:t> Flow to investigate DNA-level differences between wild type zebrafish and zebrafish that showed higher nicotine preference due to a mutation on a gene (chrna3) that codes for a nicotine receptor subunit. These differences may provide us with some insight into potential genetic correlates for nicotine addiction. Three hundred and seventy-three genes were found to be differentially expressed in the midbrain of mutants when compared to the same brain region of wild type zebrafish (FDR-adjusted P value &lt; 0.05, fold change &gt; |2|). Circadian rhythm genes were amongst the most differentially expressed, which concurs with existing research on genes correlated with nicotine addiction. However, novel genes were also identified within this group. Knowing which genes are correlated with nicotine addiction may provide potential molecular targets for pharmacological interventions and help public health practitioners optimise resources by creating prevention campaigns targeted at risk groups.</a:t>
            </a:r>
            <a:endParaRPr lang="en-US" sz="1760" dirty="0"/>
          </a:p>
        </p:txBody>
      </p:sp>
      <p:sp>
        <p:nvSpPr>
          <p:cNvPr id="2" name="Slide Number Placeholder 1">
            <a:extLst>
              <a:ext uri="{FF2B5EF4-FFF2-40B4-BE49-F238E27FC236}">
                <a16:creationId xmlns:a16="http://schemas.microsoft.com/office/drawing/2014/main" id="{9D12DBEF-6E2B-479F-85E9-CB55D6920A70}"/>
              </a:ext>
            </a:extLst>
          </p:cNvPr>
          <p:cNvSpPr>
            <a:spLocks noGrp="1"/>
          </p:cNvSpPr>
          <p:nvPr>
            <p:ph type="sldNum" sz="quarter" idx="12"/>
          </p:nvPr>
        </p:nvSpPr>
        <p:spPr/>
        <p:txBody>
          <a:bodyPr/>
          <a:lstStyle/>
          <a:p>
            <a:fld id="{29B21F7E-2BC9-48C3-8EE8-0965DDE96F53}" type="slidenum">
              <a:rPr lang="en-US" smtClean="0"/>
              <a:pPr/>
              <a:t>20</a:t>
            </a:fld>
            <a:endParaRPr lang="en-US"/>
          </a:p>
        </p:txBody>
      </p:sp>
    </p:spTree>
    <p:extLst>
      <p:ext uri="{BB962C8B-B14F-4D97-AF65-F5344CB8AC3E}">
        <p14:creationId xmlns:p14="http://schemas.microsoft.com/office/powerpoint/2010/main" val="28523990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66828-B8CC-4C0F-8FAA-E4324A86B1A7}"/>
              </a:ext>
            </a:extLst>
          </p:cNvPr>
          <p:cNvSpPr>
            <a:spLocks noGrp="1"/>
          </p:cNvSpPr>
          <p:nvPr>
            <p:ph type="title"/>
          </p:nvPr>
        </p:nvSpPr>
        <p:spPr/>
        <p:txBody>
          <a:bodyPr/>
          <a:lstStyle/>
          <a:p>
            <a:endParaRPr lang="en-GB" dirty="0"/>
          </a:p>
        </p:txBody>
      </p:sp>
      <p:sp>
        <p:nvSpPr>
          <p:cNvPr id="4" name="Slide Number Placeholder 3">
            <a:extLst>
              <a:ext uri="{FF2B5EF4-FFF2-40B4-BE49-F238E27FC236}">
                <a16:creationId xmlns:a16="http://schemas.microsoft.com/office/drawing/2014/main" id="{BCE0B208-455D-4CFF-ABDE-739455223CF0}"/>
              </a:ext>
            </a:extLst>
          </p:cNvPr>
          <p:cNvSpPr>
            <a:spLocks noGrp="1"/>
          </p:cNvSpPr>
          <p:nvPr>
            <p:ph type="sldNum" sz="quarter" idx="12"/>
          </p:nvPr>
        </p:nvSpPr>
        <p:spPr/>
        <p:txBody>
          <a:bodyPr/>
          <a:lstStyle/>
          <a:p>
            <a:fld id="{29B21F7E-2BC9-48C3-8EE8-0965DDE96F53}" type="slidenum">
              <a:rPr lang="en-US" smtClean="0"/>
              <a:pPr/>
              <a:t>21</a:t>
            </a:fld>
            <a:endParaRPr lang="en-US"/>
          </a:p>
        </p:txBody>
      </p:sp>
      <p:pic>
        <p:nvPicPr>
          <p:cNvPr id="8194" name="Picture 2">
            <a:extLst>
              <a:ext uri="{FF2B5EF4-FFF2-40B4-BE49-F238E27FC236}">
                <a16:creationId xmlns:a16="http://schemas.microsoft.com/office/drawing/2014/main" id="{ADDC2E2D-46EB-4351-B5AA-BF1C99626CA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9478" t="63914" r="33378" b="9084"/>
          <a:stretch/>
        </p:blipFill>
        <p:spPr bwMode="auto">
          <a:xfrm>
            <a:off x="1371600" y="393908"/>
            <a:ext cx="6705600" cy="594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7087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14C9-DFAC-40EA-9583-129046BD50FC}"/>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3A5844FE-AA04-4082-B315-E97B2ED63B7B}"/>
              </a:ext>
            </a:extLst>
          </p:cNvPr>
          <p:cNvPicPr>
            <a:picLocks noGrp="1" noChangeAspect="1"/>
          </p:cNvPicPr>
          <p:nvPr>
            <p:ph idx="1"/>
          </p:nvPr>
        </p:nvPicPr>
        <p:blipFill rotWithShape="1">
          <a:blip r:embed="rId2"/>
          <a:srcRect l="49053" t="23571" r="2648" b="24237"/>
          <a:stretch/>
        </p:blipFill>
        <p:spPr>
          <a:xfrm>
            <a:off x="117986" y="457200"/>
            <a:ext cx="9026014" cy="5486400"/>
          </a:xfrm>
          <a:prstGeom prst="rect">
            <a:avLst/>
          </a:prstGeom>
        </p:spPr>
      </p:pic>
      <p:sp>
        <p:nvSpPr>
          <p:cNvPr id="4" name="Slide Number Placeholder 3">
            <a:extLst>
              <a:ext uri="{FF2B5EF4-FFF2-40B4-BE49-F238E27FC236}">
                <a16:creationId xmlns:a16="http://schemas.microsoft.com/office/drawing/2014/main" id="{BF7CB086-E871-4713-8838-436B494959E5}"/>
              </a:ext>
            </a:extLst>
          </p:cNvPr>
          <p:cNvSpPr>
            <a:spLocks noGrp="1"/>
          </p:cNvSpPr>
          <p:nvPr>
            <p:ph type="sldNum" sz="quarter" idx="12"/>
          </p:nvPr>
        </p:nvSpPr>
        <p:spPr/>
        <p:txBody>
          <a:bodyPr/>
          <a:lstStyle/>
          <a:p>
            <a:fld id="{29B21F7E-2BC9-48C3-8EE8-0965DDE96F53}" type="slidenum">
              <a:rPr lang="en-US" smtClean="0"/>
              <a:pPr/>
              <a:t>22</a:t>
            </a:fld>
            <a:endParaRPr lang="en-US"/>
          </a:p>
        </p:txBody>
      </p:sp>
    </p:spTree>
    <p:extLst>
      <p:ext uri="{BB962C8B-B14F-4D97-AF65-F5344CB8AC3E}">
        <p14:creationId xmlns:p14="http://schemas.microsoft.com/office/powerpoint/2010/main" val="3306501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4BE58-430F-4E20-9773-9A9C2112984E}"/>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A7B6E034-905A-4084-9D9C-EED8F1C417E3}"/>
              </a:ext>
            </a:extLst>
          </p:cNvPr>
          <p:cNvSpPr>
            <a:spLocks noGrp="1"/>
          </p:cNvSpPr>
          <p:nvPr>
            <p:ph type="sldNum" sz="quarter" idx="12"/>
          </p:nvPr>
        </p:nvSpPr>
        <p:spPr/>
        <p:txBody>
          <a:bodyPr/>
          <a:lstStyle/>
          <a:p>
            <a:fld id="{29B21F7E-2BC9-48C3-8EE8-0965DDE96F53}" type="slidenum">
              <a:rPr lang="en-US" smtClean="0"/>
              <a:pPr/>
              <a:t>23</a:t>
            </a:fld>
            <a:endParaRPr lang="en-US"/>
          </a:p>
        </p:txBody>
      </p:sp>
      <p:sp>
        <p:nvSpPr>
          <p:cNvPr id="7" name="Content Placeholder 6">
            <a:extLst>
              <a:ext uri="{FF2B5EF4-FFF2-40B4-BE49-F238E27FC236}">
                <a16:creationId xmlns:a16="http://schemas.microsoft.com/office/drawing/2014/main" id="{386CDB8A-0C23-4131-BE8D-20DA2BCFF6F8}"/>
              </a:ext>
            </a:extLst>
          </p:cNvPr>
          <p:cNvSpPr>
            <a:spLocks noGrp="1"/>
          </p:cNvSpPr>
          <p:nvPr>
            <p:ph idx="1"/>
          </p:nvPr>
        </p:nvSpPr>
        <p:spPr/>
        <p:txBody>
          <a:bodyPr/>
          <a:lstStyle/>
          <a:p>
            <a:endParaRPr lang="en-GB" dirty="0"/>
          </a:p>
        </p:txBody>
      </p:sp>
      <p:pic>
        <p:nvPicPr>
          <p:cNvPr id="8" name="Picture 7">
            <a:extLst>
              <a:ext uri="{FF2B5EF4-FFF2-40B4-BE49-F238E27FC236}">
                <a16:creationId xmlns:a16="http://schemas.microsoft.com/office/drawing/2014/main" id="{3CF39B1D-88F5-469B-B926-37B02DDA305F}"/>
              </a:ext>
            </a:extLst>
          </p:cNvPr>
          <p:cNvPicPr/>
          <p:nvPr/>
        </p:nvPicPr>
        <p:blipFill rotWithShape="1">
          <a:blip r:embed="rId2" cstate="print">
            <a:extLst>
              <a:ext uri="{28A0092B-C50C-407E-A947-70E740481C1C}">
                <a14:useLocalDpi xmlns:a14="http://schemas.microsoft.com/office/drawing/2010/main" val="0"/>
              </a:ext>
            </a:extLst>
          </a:blip>
          <a:srcRect l="23249" t="27021" r="22944" b="13835"/>
          <a:stretch/>
        </p:blipFill>
        <p:spPr bwMode="auto">
          <a:xfrm>
            <a:off x="0" y="0"/>
            <a:ext cx="9220200" cy="6934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89450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F2F32-422A-4D41-ADDF-E02BFB0B1005}"/>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99E478C4-7FFA-4FC2-BA77-70ABAAD0E8D0}"/>
              </a:ext>
            </a:extLst>
          </p:cNvPr>
          <p:cNvSpPr>
            <a:spLocks noGrp="1"/>
          </p:cNvSpPr>
          <p:nvPr>
            <p:ph type="sldNum" sz="quarter" idx="12"/>
          </p:nvPr>
        </p:nvSpPr>
        <p:spPr/>
        <p:txBody>
          <a:bodyPr/>
          <a:lstStyle/>
          <a:p>
            <a:fld id="{29B21F7E-2BC9-48C3-8EE8-0965DDE96F53}" type="slidenum">
              <a:rPr lang="en-US" smtClean="0"/>
              <a:pPr/>
              <a:t>24</a:t>
            </a:fld>
            <a:endParaRPr lang="en-US"/>
          </a:p>
        </p:txBody>
      </p:sp>
      <p:pic>
        <p:nvPicPr>
          <p:cNvPr id="6" name="Content Placeholder 5">
            <a:extLst>
              <a:ext uri="{FF2B5EF4-FFF2-40B4-BE49-F238E27FC236}">
                <a16:creationId xmlns:a16="http://schemas.microsoft.com/office/drawing/2014/main" id="{8E7C874E-29C5-47D8-977B-EFA573F3CC15}"/>
              </a:ext>
            </a:extLst>
          </p:cNvPr>
          <p:cNvPicPr>
            <a:picLocks noGrp="1"/>
          </p:cNvPicPr>
          <p:nvPr>
            <p:ph idx="1"/>
          </p:nvPr>
        </p:nvPicPr>
        <p:blipFill rotWithShape="1">
          <a:blip r:embed="rId2"/>
          <a:srcRect l="25711" t="22544" r="30197" b="10256"/>
          <a:stretch/>
        </p:blipFill>
        <p:spPr bwMode="auto">
          <a:xfrm>
            <a:off x="-38100" y="-152400"/>
            <a:ext cx="9220200" cy="7239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32831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DB78-A4E3-47AF-AEE3-680B87A1CC5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3565557-6D0B-4531-A543-AB05BE56A83E}"/>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3377AC80-7813-4A6F-921F-EBC54D76DF84}"/>
              </a:ext>
            </a:extLst>
          </p:cNvPr>
          <p:cNvSpPr>
            <a:spLocks noGrp="1"/>
          </p:cNvSpPr>
          <p:nvPr>
            <p:ph type="sldNum" sz="quarter" idx="12"/>
          </p:nvPr>
        </p:nvSpPr>
        <p:spPr/>
        <p:txBody>
          <a:bodyPr/>
          <a:lstStyle/>
          <a:p>
            <a:fld id="{29B21F7E-2BC9-48C3-8EE8-0965DDE96F53}" type="slidenum">
              <a:rPr lang="en-US" smtClean="0"/>
              <a:pPr/>
              <a:t>25</a:t>
            </a:fld>
            <a:endParaRPr lang="en-US"/>
          </a:p>
        </p:txBody>
      </p:sp>
      <p:pic>
        <p:nvPicPr>
          <p:cNvPr id="5" name="Picture 4">
            <a:extLst>
              <a:ext uri="{FF2B5EF4-FFF2-40B4-BE49-F238E27FC236}">
                <a16:creationId xmlns:a16="http://schemas.microsoft.com/office/drawing/2014/main" id="{3D29FF63-C098-4225-B61E-15B50A25B62A}"/>
              </a:ext>
            </a:extLst>
          </p:cNvPr>
          <p:cNvPicPr/>
          <p:nvPr/>
        </p:nvPicPr>
        <p:blipFill rotWithShape="1">
          <a:blip r:embed="rId2"/>
          <a:srcRect l="32738" t="22786" r="39151" b="12221"/>
          <a:stretch/>
        </p:blipFill>
        <p:spPr bwMode="auto">
          <a:xfrm>
            <a:off x="1219200" y="76200"/>
            <a:ext cx="6629400" cy="67817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981739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78CE-A6ED-49EE-80D1-0CDF6CF64CC1}"/>
              </a:ext>
            </a:extLst>
          </p:cNvPr>
          <p:cNvSpPr>
            <a:spLocks noGrp="1"/>
          </p:cNvSpPr>
          <p:nvPr>
            <p:ph type="title"/>
          </p:nvPr>
        </p:nvSpPr>
        <p:spPr/>
        <p:txBody>
          <a:bodyPr/>
          <a:lstStyle/>
          <a:p>
            <a:endParaRPr lang="en-GB"/>
          </a:p>
        </p:txBody>
      </p:sp>
      <p:sp>
        <p:nvSpPr>
          <p:cNvPr id="4" name="Slide Number Placeholder 3">
            <a:extLst>
              <a:ext uri="{FF2B5EF4-FFF2-40B4-BE49-F238E27FC236}">
                <a16:creationId xmlns:a16="http://schemas.microsoft.com/office/drawing/2014/main" id="{2E2EFC6A-8ED6-4569-9058-DB1557D3A20F}"/>
              </a:ext>
            </a:extLst>
          </p:cNvPr>
          <p:cNvSpPr>
            <a:spLocks noGrp="1"/>
          </p:cNvSpPr>
          <p:nvPr>
            <p:ph type="sldNum" sz="quarter" idx="12"/>
          </p:nvPr>
        </p:nvSpPr>
        <p:spPr/>
        <p:txBody>
          <a:bodyPr/>
          <a:lstStyle/>
          <a:p>
            <a:fld id="{29B21F7E-2BC9-48C3-8EE8-0965DDE96F53}" type="slidenum">
              <a:rPr lang="en-US" smtClean="0"/>
              <a:pPr/>
              <a:t>26</a:t>
            </a:fld>
            <a:endParaRPr lang="en-US"/>
          </a:p>
        </p:txBody>
      </p:sp>
      <p:pic>
        <p:nvPicPr>
          <p:cNvPr id="9218" name="Picture 2" descr="Image result for central dogma">
            <a:extLst>
              <a:ext uri="{FF2B5EF4-FFF2-40B4-BE49-F238E27FC236}">
                <a16:creationId xmlns:a16="http://schemas.microsoft.com/office/drawing/2014/main" id="{2DF8D8FE-66BD-4AFD-9844-C9ECB25366D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838200"/>
            <a:ext cx="9129975"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649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57200" y="990600"/>
            <a:ext cx="8229600"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5" name="TextBox 4"/>
          <p:cNvSpPr txBox="1"/>
          <p:nvPr/>
        </p:nvSpPr>
        <p:spPr>
          <a:xfrm>
            <a:off x="76200" y="990600"/>
            <a:ext cx="9067800" cy="555537"/>
          </a:xfrm>
          <a:prstGeom prst="rect">
            <a:avLst/>
          </a:prstGeom>
          <a:noFill/>
        </p:spPr>
        <p:txBody>
          <a:bodyPr wrap="square" rtlCol="0">
            <a:spAutoFit/>
          </a:bodyPr>
          <a:lstStyle/>
          <a:p>
            <a:pPr>
              <a:lnSpc>
                <a:spcPct val="114000"/>
              </a:lnSpc>
            </a:pPr>
            <a:endParaRPr lang="en-US" sz="2800" dirty="0"/>
          </a:p>
        </p:txBody>
      </p:sp>
      <p:pic>
        <p:nvPicPr>
          <p:cNvPr id="1026" name="Picture 2" descr="Image result for zebrafish DRAWING">
            <a:extLst>
              <a:ext uri="{FF2B5EF4-FFF2-40B4-BE49-F238E27FC236}">
                <a16:creationId xmlns:a16="http://schemas.microsoft.com/office/drawing/2014/main" id="{050F5B7F-D99A-4B7C-B62D-3D1BE50CE9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1275766"/>
            <a:ext cx="3843917" cy="13912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BF20788-097D-439C-B559-6F6CA08B2E05}"/>
              </a:ext>
            </a:extLst>
          </p:cNvPr>
          <p:cNvSpPr txBox="1"/>
          <p:nvPr/>
        </p:nvSpPr>
        <p:spPr>
          <a:xfrm>
            <a:off x="5638800" y="1670406"/>
            <a:ext cx="2819400" cy="584775"/>
          </a:xfrm>
          <a:prstGeom prst="rect">
            <a:avLst/>
          </a:prstGeom>
          <a:noFill/>
        </p:spPr>
        <p:txBody>
          <a:bodyPr wrap="square" rtlCol="0">
            <a:spAutoFit/>
          </a:bodyPr>
          <a:lstStyle/>
          <a:p>
            <a:r>
              <a:rPr lang="en-GB" sz="3200" i="1" dirty="0"/>
              <a:t>chrna3</a:t>
            </a:r>
          </a:p>
        </p:txBody>
      </p:sp>
      <p:pic>
        <p:nvPicPr>
          <p:cNvPr id="1028" name="Picture 4" descr="Cytogenetic Location: 15q25.1, which is the long (q) arm of chromosome 15 at position 25.1">
            <a:extLst>
              <a:ext uri="{FF2B5EF4-FFF2-40B4-BE49-F238E27FC236}">
                <a16:creationId xmlns:a16="http://schemas.microsoft.com/office/drawing/2014/main" id="{67159A68-D81F-4A91-B928-A353D132C55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1365"/>
          <a:stretch/>
        </p:blipFill>
        <p:spPr bwMode="auto">
          <a:xfrm>
            <a:off x="286951" y="3112101"/>
            <a:ext cx="5905500" cy="9264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B6F1379-B49D-4E24-80F5-7363452E6AE9}"/>
              </a:ext>
            </a:extLst>
          </p:cNvPr>
          <p:cNvPicPr>
            <a:picLocks noChangeAspect="1"/>
          </p:cNvPicPr>
          <p:nvPr/>
        </p:nvPicPr>
        <p:blipFill rotWithShape="1">
          <a:blip r:embed="rId6"/>
          <a:srcRect l="26003" t="24935" r="60202" b="48560"/>
          <a:stretch/>
        </p:blipFill>
        <p:spPr>
          <a:xfrm>
            <a:off x="6400801" y="2895599"/>
            <a:ext cx="2456248" cy="2654552"/>
          </a:xfrm>
          <a:prstGeom prst="rect">
            <a:avLst/>
          </a:prstGeom>
        </p:spPr>
      </p:pic>
      <p:sp>
        <p:nvSpPr>
          <p:cNvPr id="2" name="TextBox 1">
            <a:extLst>
              <a:ext uri="{FF2B5EF4-FFF2-40B4-BE49-F238E27FC236}">
                <a16:creationId xmlns:a16="http://schemas.microsoft.com/office/drawing/2014/main" id="{24C21E4B-55BD-4F18-BC58-C9BBD0477B0C}"/>
              </a:ext>
            </a:extLst>
          </p:cNvPr>
          <p:cNvSpPr txBox="1"/>
          <p:nvPr/>
        </p:nvSpPr>
        <p:spPr>
          <a:xfrm>
            <a:off x="838199" y="305037"/>
            <a:ext cx="7162800" cy="646331"/>
          </a:xfrm>
          <a:prstGeom prst="rect">
            <a:avLst/>
          </a:prstGeom>
          <a:noFill/>
        </p:spPr>
        <p:txBody>
          <a:bodyPr wrap="square" rtlCol="0">
            <a:spAutoFit/>
          </a:bodyPr>
          <a:lstStyle/>
          <a:p>
            <a:pPr algn="ctr"/>
            <a:r>
              <a:rPr lang="en-GB" sz="3600" dirty="0"/>
              <a:t>What we investigated</a:t>
            </a:r>
            <a:endParaRPr lang="en-GB" sz="3200" dirty="0"/>
          </a:p>
        </p:txBody>
      </p:sp>
      <p:sp>
        <p:nvSpPr>
          <p:cNvPr id="4" name="Slide Number Placeholder 3">
            <a:extLst>
              <a:ext uri="{FF2B5EF4-FFF2-40B4-BE49-F238E27FC236}">
                <a16:creationId xmlns:a16="http://schemas.microsoft.com/office/drawing/2014/main" id="{2E029607-A2F8-4866-8FFD-2EFCC9D70F75}"/>
              </a:ext>
            </a:extLst>
          </p:cNvPr>
          <p:cNvSpPr>
            <a:spLocks noGrp="1"/>
          </p:cNvSpPr>
          <p:nvPr>
            <p:ph type="sldNum" sz="quarter" idx="12"/>
          </p:nvPr>
        </p:nvSpPr>
        <p:spPr/>
        <p:txBody>
          <a:bodyPr/>
          <a:lstStyle/>
          <a:p>
            <a:fld id="{29B21F7E-2BC9-48C3-8EE8-0965DDE96F53}" type="slidenum">
              <a:rPr lang="en-US" smtClean="0"/>
              <a:pPr/>
              <a:t>3</a:t>
            </a:fld>
            <a:endParaRPr lang="en-US"/>
          </a:p>
        </p:txBody>
      </p:sp>
      <p:pic>
        <p:nvPicPr>
          <p:cNvPr id="3074" name="Picture 2">
            <a:extLst>
              <a:ext uri="{FF2B5EF4-FFF2-40B4-BE49-F238E27FC236}">
                <a16:creationId xmlns:a16="http://schemas.microsoft.com/office/drawing/2014/main" id="{504C1953-913C-4327-AEC7-04FCF4B468D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7778"/>
          <a:stretch/>
        </p:blipFill>
        <p:spPr bwMode="auto">
          <a:xfrm rot="16200000">
            <a:off x="2264118" y="3992522"/>
            <a:ext cx="1567762" cy="2285998"/>
          </a:xfrm>
          <a:prstGeom prst="rect">
            <a:avLst/>
          </a:prstGeom>
          <a:noFill/>
          <a:extLst>
            <a:ext uri="{909E8E84-426E-40DD-AFC4-6F175D3DCCD1}">
              <a14:hiddenFill xmlns:a14="http://schemas.microsoft.com/office/drawing/2010/main">
                <a:solidFill>
                  <a:srgbClr val="FFFFFF"/>
                </a:solidFill>
              </a14:hiddenFill>
            </a:ext>
          </a:extLst>
        </p:spPr>
      </p:pic>
      <p:sp>
        <p:nvSpPr>
          <p:cNvPr id="8" name="Arrow: Up 7">
            <a:extLst>
              <a:ext uri="{FF2B5EF4-FFF2-40B4-BE49-F238E27FC236}">
                <a16:creationId xmlns:a16="http://schemas.microsoft.com/office/drawing/2014/main" id="{53231550-FB7A-44DC-BE6B-C414B998DF1C}"/>
              </a:ext>
            </a:extLst>
          </p:cNvPr>
          <p:cNvSpPr/>
          <p:nvPr/>
        </p:nvSpPr>
        <p:spPr>
          <a:xfrm>
            <a:off x="4864661" y="4057325"/>
            <a:ext cx="304801" cy="42638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58406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4</a:t>
            </a:fld>
            <a:endParaRPr lang="en-US"/>
          </a:p>
        </p:txBody>
      </p:sp>
      <p:pic>
        <p:nvPicPr>
          <p:cNvPr id="8" name="Content Placeholder 3">
            <a:extLst>
              <a:ext uri="{FF2B5EF4-FFF2-40B4-BE49-F238E27FC236}">
                <a16:creationId xmlns:a16="http://schemas.microsoft.com/office/drawing/2014/main" id="{AC601D53-EC62-4EE3-B10C-1CB12234EFEB}"/>
              </a:ext>
            </a:extLst>
          </p:cNvPr>
          <p:cNvPicPr>
            <a:picLocks noChangeAspect="1"/>
          </p:cNvPicPr>
          <p:nvPr/>
        </p:nvPicPr>
        <p:blipFill rotWithShape="1">
          <a:blip r:embed="rId4"/>
          <a:srcRect l="18447" t="26939" r="45096" b="11697"/>
          <a:stretch/>
        </p:blipFill>
        <p:spPr>
          <a:xfrm>
            <a:off x="1295400" y="-20314"/>
            <a:ext cx="6459824" cy="6116314"/>
          </a:xfrm>
          <a:prstGeom prst="rect">
            <a:avLst/>
          </a:prstGeom>
        </p:spPr>
      </p:pic>
    </p:spTree>
    <p:extLst>
      <p:ext uri="{BB962C8B-B14F-4D97-AF65-F5344CB8AC3E}">
        <p14:creationId xmlns:p14="http://schemas.microsoft.com/office/powerpoint/2010/main" val="3441044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57200" y="990600"/>
            <a:ext cx="8229600" cy="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pic>
        <p:nvPicPr>
          <p:cNvPr id="13" name="Picture 12">
            <a:extLst>
              <a:ext uri="{FF2B5EF4-FFF2-40B4-BE49-F238E27FC236}">
                <a16:creationId xmlns:a16="http://schemas.microsoft.com/office/drawing/2014/main" id="{F9F7464D-36A5-45B0-B90C-5D98273FB12D}"/>
              </a:ext>
            </a:extLst>
          </p:cNvPr>
          <p:cNvPicPr>
            <a:picLocks noChangeAspect="1"/>
          </p:cNvPicPr>
          <p:nvPr/>
        </p:nvPicPr>
        <p:blipFill rotWithShape="1">
          <a:blip r:embed="rId4"/>
          <a:srcRect t="14444" r="28333" b="35878"/>
          <a:stretch/>
        </p:blipFill>
        <p:spPr>
          <a:xfrm>
            <a:off x="-81185" y="457200"/>
            <a:ext cx="9144000" cy="5193273"/>
          </a:xfrm>
          <a:prstGeom prst="rect">
            <a:avLst/>
          </a:prstGeom>
        </p:spPr>
      </p:pic>
      <p:pic>
        <p:nvPicPr>
          <p:cNvPr id="14" name="Picture 13">
            <a:extLst>
              <a:ext uri="{FF2B5EF4-FFF2-40B4-BE49-F238E27FC236}">
                <a16:creationId xmlns:a16="http://schemas.microsoft.com/office/drawing/2014/main" id="{E071628C-B920-46D2-94CC-6EF6BE60CD17}"/>
              </a:ext>
            </a:extLst>
          </p:cNvPr>
          <p:cNvPicPr>
            <a:picLocks noChangeAspect="1"/>
          </p:cNvPicPr>
          <p:nvPr/>
        </p:nvPicPr>
        <p:blipFill rotWithShape="1">
          <a:blip r:embed="rId5"/>
          <a:srcRect l="59167" t="57679" r="15833" b="21851"/>
          <a:stretch/>
        </p:blipFill>
        <p:spPr>
          <a:xfrm>
            <a:off x="6781800" y="762000"/>
            <a:ext cx="2286000" cy="1052876"/>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5</a:t>
            </a:fld>
            <a:endParaRPr lang="en-US"/>
          </a:p>
        </p:txBody>
      </p:sp>
    </p:spTree>
    <p:extLst>
      <p:ext uri="{BB962C8B-B14F-4D97-AF65-F5344CB8AC3E}">
        <p14:creationId xmlns:p14="http://schemas.microsoft.com/office/powerpoint/2010/main" val="18370135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6</a:t>
            </a:fld>
            <a:endParaRPr lang="en-US"/>
          </a:p>
        </p:txBody>
      </p:sp>
      <p:pic>
        <p:nvPicPr>
          <p:cNvPr id="8" name="Picture 2" descr="rna-seq">
            <a:extLst>
              <a:ext uri="{FF2B5EF4-FFF2-40B4-BE49-F238E27FC236}">
                <a16:creationId xmlns:a16="http://schemas.microsoft.com/office/drawing/2014/main" id="{0B5B2A7F-3DE0-4718-BC00-52641B77C7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69" r="16419" b="32222"/>
          <a:stretch/>
        </p:blipFill>
        <p:spPr bwMode="auto">
          <a:xfrm>
            <a:off x="990600" y="73091"/>
            <a:ext cx="6934200" cy="602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555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7</a:t>
            </a:fld>
            <a:endParaRPr lang="en-US"/>
          </a:p>
        </p:txBody>
      </p:sp>
      <p:pic>
        <p:nvPicPr>
          <p:cNvPr id="6" name="Picture 5">
            <a:extLst>
              <a:ext uri="{FF2B5EF4-FFF2-40B4-BE49-F238E27FC236}">
                <a16:creationId xmlns:a16="http://schemas.microsoft.com/office/drawing/2014/main" id="{011CB8F4-E0B7-4600-B935-384BA99E8AF9}"/>
              </a:ext>
            </a:extLst>
          </p:cNvPr>
          <p:cNvPicPr>
            <a:picLocks noChangeAspect="1"/>
          </p:cNvPicPr>
          <p:nvPr/>
        </p:nvPicPr>
        <p:blipFill rotWithShape="1">
          <a:blip r:embed="rId4"/>
          <a:srcRect l="833" t="26296" r="2500" b="20371"/>
          <a:stretch/>
        </p:blipFill>
        <p:spPr>
          <a:xfrm>
            <a:off x="-1325" y="1676400"/>
            <a:ext cx="9144000" cy="2837793"/>
          </a:xfrm>
          <a:prstGeom prst="rect">
            <a:avLst/>
          </a:prstGeom>
        </p:spPr>
      </p:pic>
    </p:spTree>
    <p:extLst>
      <p:ext uri="{BB962C8B-B14F-4D97-AF65-F5344CB8AC3E}">
        <p14:creationId xmlns:p14="http://schemas.microsoft.com/office/powerpoint/2010/main" val="2618068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8</a:t>
            </a:fld>
            <a:endParaRPr lang="en-US"/>
          </a:p>
        </p:txBody>
      </p:sp>
      <p:pic>
        <p:nvPicPr>
          <p:cNvPr id="6" name="Content Placeholder 4">
            <a:extLst>
              <a:ext uri="{FF2B5EF4-FFF2-40B4-BE49-F238E27FC236}">
                <a16:creationId xmlns:a16="http://schemas.microsoft.com/office/drawing/2014/main" id="{50313CC6-166C-4C06-80C0-C048A78BFA12}"/>
              </a:ext>
            </a:extLst>
          </p:cNvPr>
          <p:cNvPicPr>
            <a:picLocks noChangeAspect="1"/>
          </p:cNvPicPr>
          <p:nvPr/>
        </p:nvPicPr>
        <p:blipFill rotWithShape="1">
          <a:blip r:embed="rId4"/>
          <a:srcRect l="1701" t="24613" r="50423" b="23828"/>
          <a:stretch/>
        </p:blipFill>
        <p:spPr>
          <a:xfrm>
            <a:off x="152400" y="381000"/>
            <a:ext cx="8686800" cy="5262375"/>
          </a:xfrm>
          <a:prstGeom prst="rect">
            <a:avLst/>
          </a:prstGeom>
        </p:spPr>
      </p:pic>
    </p:spTree>
    <p:extLst>
      <p:ext uri="{BB962C8B-B14F-4D97-AF65-F5344CB8AC3E}">
        <p14:creationId xmlns:p14="http://schemas.microsoft.com/office/powerpoint/2010/main" val="1307874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6096000"/>
            <a:ext cx="9144000" cy="762000"/>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YaleNUS_workmark_stacked_reverse_orange.ep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5800" y="6172200"/>
            <a:ext cx="551249" cy="539999"/>
          </a:xfrm>
          <a:prstGeom prst="rect">
            <a:avLst/>
          </a:prstGeom>
        </p:spPr>
      </p:pic>
      <p:sp>
        <p:nvSpPr>
          <p:cNvPr id="2" name="Slide Number Placeholder 1">
            <a:extLst>
              <a:ext uri="{FF2B5EF4-FFF2-40B4-BE49-F238E27FC236}">
                <a16:creationId xmlns:a16="http://schemas.microsoft.com/office/drawing/2014/main" id="{A8C35E6F-21EB-4643-97B0-0753C61C0DB6}"/>
              </a:ext>
            </a:extLst>
          </p:cNvPr>
          <p:cNvSpPr>
            <a:spLocks noGrp="1"/>
          </p:cNvSpPr>
          <p:nvPr>
            <p:ph type="sldNum" sz="quarter" idx="12"/>
          </p:nvPr>
        </p:nvSpPr>
        <p:spPr/>
        <p:txBody>
          <a:bodyPr/>
          <a:lstStyle/>
          <a:p>
            <a:fld id="{29B21F7E-2BC9-48C3-8EE8-0965DDE96F53}" type="slidenum">
              <a:rPr lang="en-US" smtClean="0"/>
              <a:pPr/>
              <a:t>9</a:t>
            </a:fld>
            <a:endParaRPr lang="en-US"/>
          </a:p>
        </p:txBody>
      </p:sp>
      <p:pic>
        <p:nvPicPr>
          <p:cNvPr id="8" name="Content Placeholder 13">
            <a:extLst>
              <a:ext uri="{FF2B5EF4-FFF2-40B4-BE49-F238E27FC236}">
                <a16:creationId xmlns:a16="http://schemas.microsoft.com/office/drawing/2014/main" id="{E14CC316-C387-40B0-B8F2-F457454DDE7D}"/>
              </a:ext>
            </a:extLst>
          </p:cNvPr>
          <p:cNvPicPr>
            <a:picLocks noChangeAspect="1"/>
          </p:cNvPicPr>
          <p:nvPr/>
        </p:nvPicPr>
        <p:blipFill rotWithShape="1">
          <a:blip r:embed="rId4"/>
          <a:srcRect l="32954" t="18520" r="12117" b="10767"/>
          <a:stretch/>
        </p:blipFill>
        <p:spPr>
          <a:xfrm>
            <a:off x="565460" y="53646"/>
            <a:ext cx="8291589" cy="6004254"/>
          </a:xfrm>
          <a:prstGeom prst="rect">
            <a:avLst/>
          </a:prstGeom>
        </p:spPr>
      </p:pic>
    </p:spTree>
    <p:extLst>
      <p:ext uri="{BB962C8B-B14F-4D97-AF65-F5344CB8AC3E}">
        <p14:creationId xmlns:p14="http://schemas.microsoft.com/office/powerpoint/2010/main" val="3811758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CIPE Partners Powerpoi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5A432D3B870E47A1E705C39627DDE5" ma:contentTypeVersion="0" ma:contentTypeDescription="Create a new document." ma:contentTypeScope="" ma:versionID="68ce82ff7075ed426cfd1ca252bd519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5D622B-0EB0-4775-AD63-4FFA344B5C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2427E90-BA52-40E8-A8A2-90874DB38D9E}">
  <ds:schemaRefs>
    <ds:schemaRef ds:uri="http://schemas.openxmlformats.org/package/2006/metadata/core-properties"/>
    <ds:schemaRef ds:uri="http://purl.org/dc/elements/1.1/"/>
    <ds:schemaRef ds:uri="http://www.w3.org/XML/1998/namespace"/>
    <ds:schemaRef ds:uri="http://schemas.microsoft.com/office/infopath/2007/PartnerControls"/>
    <ds:schemaRef ds:uri="http://purl.org/dc/terms/"/>
    <ds:schemaRef ds:uri="http://schemas.microsoft.com/office/2006/documentManagement/typ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8B4A306-904B-4C4D-B8F6-B2180E1EC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CIPE Partners Powerpoint</Template>
  <TotalTime>24787</TotalTime>
  <Words>605</Words>
  <Application>Microsoft Office PowerPoint</Application>
  <PresentationFormat>On-screen Show (4:3)</PresentationFormat>
  <Paragraphs>101</Paragraphs>
  <Slides>26</Slides>
  <Notes>20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MV Boli</vt:lpstr>
      <vt:lpstr>CIPE Partners Powerpoint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Norvin Ng</dc:creator>
  <cp:lastModifiedBy>User</cp:lastModifiedBy>
  <cp:revision>224</cp:revision>
  <cp:lastPrinted>2013-10-22T10:51:53Z</cp:lastPrinted>
  <dcterms:created xsi:type="dcterms:W3CDTF">2013-10-17T07:12:21Z</dcterms:created>
  <dcterms:modified xsi:type="dcterms:W3CDTF">2020-04-06T19:00:57Z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0x010100465A432D3B870E47A1E705C39627DDE5</vt:lpwstr>
  </property>
</Properties>
</file>